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41"/>
  </p:notesMasterIdLst>
  <p:sldIdLst>
    <p:sldId id="256" r:id="rId2"/>
    <p:sldId id="258" r:id="rId3"/>
    <p:sldId id="262" r:id="rId4"/>
    <p:sldId id="259" r:id="rId5"/>
    <p:sldId id="260" r:id="rId6"/>
    <p:sldId id="267" r:id="rId7"/>
    <p:sldId id="270" r:id="rId8"/>
    <p:sldId id="271" r:id="rId9"/>
    <p:sldId id="272" r:id="rId10"/>
    <p:sldId id="274" r:id="rId11"/>
    <p:sldId id="275" r:id="rId12"/>
    <p:sldId id="276" r:id="rId13"/>
    <p:sldId id="277" r:id="rId14"/>
    <p:sldId id="278" r:id="rId15"/>
    <p:sldId id="279" r:id="rId16"/>
    <p:sldId id="261" r:id="rId17"/>
    <p:sldId id="280" r:id="rId18"/>
    <p:sldId id="281" r:id="rId19"/>
    <p:sldId id="263" r:id="rId20"/>
    <p:sldId id="282" r:id="rId21"/>
    <p:sldId id="283" r:id="rId22"/>
    <p:sldId id="264"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300" r:id="rId38"/>
    <p:sldId id="298" r:id="rId39"/>
    <p:sldId id="299" r:id="rId40"/>
  </p:sldIdLst>
  <p:sldSz cx="9144000" cy="5143500" type="screen16x9"/>
  <p:notesSz cx="6858000" cy="9144000"/>
  <p:embeddedFontLst>
    <p:embeddedFont>
      <p:font typeface="Anaheim" panose="020B0604020202020204" charset="0"/>
      <p:regular r:id="rId42"/>
      <p:bold r:id="rId43"/>
    </p:embeddedFont>
    <p:embeddedFont>
      <p:font typeface="Hind" panose="02000000000000000000" pitchFamily="2" charset="0"/>
      <p:regular r:id="rId44"/>
      <p:bold r:id="rId45"/>
    </p:embeddedFont>
    <p:embeddedFont>
      <p:font typeface="JetBrainsMono NF" panose="02000009000000000000" pitchFamily="50" charset="0"/>
      <p:regular r:id="rId46"/>
      <p:bold r:id="rId47"/>
      <p:italic r:id="rId48"/>
      <p:boldItalic r:id="rId49"/>
    </p:embeddedFont>
    <p:embeddedFont>
      <p:font typeface="Nunito Light" pitchFamily="2" charset="0"/>
      <p:regular r:id="rId50"/>
      <p:italic r:id="rId51"/>
    </p:embeddedFont>
    <p:embeddedFont>
      <p:font typeface="Open Sans Light" panose="020B0306030504020204" pitchFamily="34" charset="0"/>
      <p:regular r:id="rId52"/>
      <p:italic r:id="rId53"/>
    </p:embeddedFont>
    <p:embeddedFont>
      <p:font typeface="Roboto" panose="02000000000000000000" pitchFamily="2" charset="0"/>
      <p:regular r:id="rId54"/>
      <p:bold r:id="rId55"/>
      <p:italic r:id="rId56"/>
      <p:boldItalic r:id="rId57"/>
    </p:embeddedFont>
    <p:embeddedFont>
      <p:font typeface="Space Grotesk" panose="020B0604020202020204" charset="0"/>
      <p:regular r:id="rId58"/>
      <p:bold r:id="rId59"/>
    </p:embeddedFont>
    <p:embeddedFont>
      <p:font typeface="Space Grotesk Medium" panose="020B0604020202020204"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3A4C6B"/>
    <a:srgbClr val="99FFCC"/>
    <a:srgbClr val="9999FF"/>
    <a:srgbClr val="000000"/>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1D516DC-5FD9-4BFD-B67C-52003A5C9B41}">
  <a:tblStyle styleId="{01D516DC-5FD9-4BFD-B67C-52003A5C9B4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5" autoAdjust="0"/>
    <p:restoredTop sz="94667" autoAdjust="0"/>
  </p:normalViewPr>
  <p:slideViewPr>
    <p:cSldViewPr snapToGrid="0">
      <p:cViewPr varScale="1">
        <p:scale>
          <a:sx n="160" d="100"/>
          <a:sy n="160" d="100"/>
        </p:scale>
        <p:origin x="514" y="91"/>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GB" dirty="0"/>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0E830FCE-724B-0134-583B-0D19892CA258}"/>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86336270-3F95-2356-7197-AE4890CF8C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BD47FE27-DDE2-4AE1-16C9-44D159A598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21011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5ADF947C-D195-E0A0-18FD-1886FDD67429}"/>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80F6F4A7-7A27-85AB-A1AC-EE0917E719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34CD448E-9BAD-D82F-15D5-6C986DE108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5387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6D98295A-3B6D-494C-5429-115D69FB4B82}"/>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52FC84D3-431B-5C04-D3F9-7469C62338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134CA633-352C-7CED-CE8E-280BC69ECD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4696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55591E51-B744-9986-78C5-2A71DCF150C8}"/>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08E35A7B-9355-3BDD-DBBE-209D2A6659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369A9EBC-7921-5A8F-4FA1-E122A4EA25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7640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214D734C-2E03-7EF0-ECE6-C9CD747D863D}"/>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96592F29-61AD-F7D2-727D-1B9892E149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A9AFABD6-8EFA-8421-F7F1-F55D784BC2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627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05037B61-3D74-6A46-DD30-F04E1EBAB8C9}"/>
            </a:ext>
          </a:extLst>
        </p:cNvPr>
        <p:cNvGrpSpPr/>
        <p:nvPr/>
      </p:nvGrpSpPr>
      <p:grpSpPr>
        <a:xfrm>
          <a:off x="0" y="0"/>
          <a:ext cx="0" cy="0"/>
          <a:chOff x="0" y="0"/>
          <a:chExt cx="0" cy="0"/>
        </a:xfrm>
      </p:grpSpPr>
      <p:sp>
        <p:nvSpPr>
          <p:cNvPr id="176" name="Google Shape;176;g54dda1946d_6_308:notes">
            <a:extLst>
              <a:ext uri="{FF2B5EF4-FFF2-40B4-BE49-F238E27FC236}">
                <a16:creationId xmlns:a16="http://schemas.microsoft.com/office/drawing/2014/main" id="{C8CBC80B-94DF-14C7-1766-8DC5DB5BE4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77" name="Google Shape;177;g54dda1946d_6_308:notes">
            <a:extLst>
              <a:ext uri="{FF2B5EF4-FFF2-40B4-BE49-F238E27FC236}">
                <a16:creationId xmlns:a16="http://schemas.microsoft.com/office/drawing/2014/main" id="{3122FF4F-8F1A-3B84-3D15-65A25F68DFF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1124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85" name="Google Shape;185;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CE3CBD6C-5A3A-6CEF-90B7-B953519EBF5B}"/>
            </a:ext>
          </a:extLst>
        </p:cNvPr>
        <p:cNvGrpSpPr/>
        <p:nvPr/>
      </p:nvGrpSpPr>
      <p:grpSpPr>
        <a:xfrm>
          <a:off x="0" y="0"/>
          <a:ext cx="0" cy="0"/>
          <a:chOff x="0" y="0"/>
          <a:chExt cx="0" cy="0"/>
        </a:xfrm>
      </p:grpSpPr>
      <p:sp>
        <p:nvSpPr>
          <p:cNvPr id="184" name="Google Shape;184;g54dda1946d_6_322:notes">
            <a:extLst>
              <a:ext uri="{FF2B5EF4-FFF2-40B4-BE49-F238E27FC236}">
                <a16:creationId xmlns:a16="http://schemas.microsoft.com/office/drawing/2014/main" id="{D88E5C46-B805-3D35-2810-646C9FCB0E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85" name="Google Shape;185;g54dda1946d_6_322:notes">
            <a:extLst>
              <a:ext uri="{FF2B5EF4-FFF2-40B4-BE49-F238E27FC236}">
                <a16:creationId xmlns:a16="http://schemas.microsoft.com/office/drawing/2014/main" id="{1B0345C0-A4F9-5934-C217-946A28644A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4613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B8E98E9A-FC06-2533-BE0C-5398CB547808}"/>
            </a:ext>
          </a:extLst>
        </p:cNvPr>
        <p:cNvGrpSpPr/>
        <p:nvPr/>
      </p:nvGrpSpPr>
      <p:grpSpPr>
        <a:xfrm>
          <a:off x="0" y="0"/>
          <a:ext cx="0" cy="0"/>
          <a:chOff x="0" y="0"/>
          <a:chExt cx="0" cy="0"/>
        </a:xfrm>
      </p:grpSpPr>
      <p:sp>
        <p:nvSpPr>
          <p:cNvPr id="184" name="Google Shape;184;g54dda1946d_6_322:notes">
            <a:extLst>
              <a:ext uri="{FF2B5EF4-FFF2-40B4-BE49-F238E27FC236}">
                <a16:creationId xmlns:a16="http://schemas.microsoft.com/office/drawing/2014/main" id="{B089581A-88FA-FB2D-7490-BBAEDFB081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85" name="Google Shape;185;g54dda1946d_6_322:notes">
            <a:extLst>
              <a:ext uri="{FF2B5EF4-FFF2-40B4-BE49-F238E27FC236}">
                <a16:creationId xmlns:a16="http://schemas.microsoft.com/office/drawing/2014/main" id="{04D1A4CC-3206-4B94-797D-C026AAF9A4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2635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02" name="Google Shape;20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53" name="Google Shape;15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dirty="0">
              <a:solidFill>
                <a:srgbClr val="595959"/>
              </a:solidFill>
              <a:latin typeface="Anaheim"/>
              <a:ea typeface="Anaheim"/>
              <a:cs typeface="Anaheim"/>
              <a:sym typeface="Anaheim"/>
            </a:endParaRP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7F5DFF9B-9ECC-0124-9060-4E4642B1408C}"/>
            </a:ext>
          </a:extLst>
        </p:cNvPr>
        <p:cNvGrpSpPr/>
        <p:nvPr/>
      </p:nvGrpSpPr>
      <p:grpSpPr>
        <a:xfrm>
          <a:off x="0" y="0"/>
          <a:ext cx="0" cy="0"/>
          <a:chOff x="0" y="0"/>
          <a:chExt cx="0" cy="0"/>
        </a:xfrm>
      </p:grpSpPr>
      <p:sp>
        <p:nvSpPr>
          <p:cNvPr id="201" name="Google Shape;201;g54dda1946d_6_344:notes">
            <a:extLst>
              <a:ext uri="{FF2B5EF4-FFF2-40B4-BE49-F238E27FC236}">
                <a16:creationId xmlns:a16="http://schemas.microsoft.com/office/drawing/2014/main" id="{AB974754-F7E4-78AD-7280-A5C823D595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02" name="Google Shape;202;g54dda1946d_6_344:notes">
            <a:extLst>
              <a:ext uri="{FF2B5EF4-FFF2-40B4-BE49-F238E27FC236}">
                <a16:creationId xmlns:a16="http://schemas.microsoft.com/office/drawing/2014/main" id="{0D0E9F28-BAE4-9873-4C59-089DCC3831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28786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2A83C20C-867C-CB8C-B144-EED430AE2E39}"/>
            </a:ext>
          </a:extLst>
        </p:cNvPr>
        <p:cNvGrpSpPr/>
        <p:nvPr/>
      </p:nvGrpSpPr>
      <p:grpSpPr>
        <a:xfrm>
          <a:off x="0" y="0"/>
          <a:ext cx="0" cy="0"/>
          <a:chOff x="0" y="0"/>
          <a:chExt cx="0" cy="0"/>
        </a:xfrm>
      </p:grpSpPr>
      <p:sp>
        <p:nvSpPr>
          <p:cNvPr id="201" name="Google Shape;201;g54dda1946d_6_344:notes">
            <a:extLst>
              <a:ext uri="{FF2B5EF4-FFF2-40B4-BE49-F238E27FC236}">
                <a16:creationId xmlns:a16="http://schemas.microsoft.com/office/drawing/2014/main" id="{88773B04-1DBC-8FCC-86FC-80830380C3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02" name="Google Shape;202;g54dda1946d_6_344:notes">
            <a:extLst>
              <a:ext uri="{FF2B5EF4-FFF2-40B4-BE49-F238E27FC236}">
                <a16:creationId xmlns:a16="http://schemas.microsoft.com/office/drawing/2014/main" id="{7FA25B30-E15D-DC45-2873-171C0E94F0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9665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14" name="Google Shape;214;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4A8DF39E-2E2C-30FB-E122-4C0EC2C8B599}"/>
            </a:ext>
          </a:extLst>
        </p:cNvPr>
        <p:cNvGrpSpPr/>
        <p:nvPr/>
      </p:nvGrpSpPr>
      <p:grpSpPr>
        <a:xfrm>
          <a:off x="0" y="0"/>
          <a:ext cx="0" cy="0"/>
          <a:chOff x="0" y="0"/>
          <a:chExt cx="0" cy="0"/>
        </a:xfrm>
      </p:grpSpPr>
      <p:sp>
        <p:nvSpPr>
          <p:cNvPr id="213" name="Google Shape;213;gd5260bdd85_0_256:notes">
            <a:extLst>
              <a:ext uri="{FF2B5EF4-FFF2-40B4-BE49-F238E27FC236}">
                <a16:creationId xmlns:a16="http://schemas.microsoft.com/office/drawing/2014/main" id="{1364816E-3934-B10E-AA7A-D09FF8D551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14" name="Google Shape;214;gd5260bdd85_0_256:notes">
            <a:extLst>
              <a:ext uri="{FF2B5EF4-FFF2-40B4-BE49-F238E27FC236}">
                <a16:creationId xmlns:a16="http://schemas.microsoft.com/office/drawing/2014/main" id="{E078A053-BC5B-7492-7B30-6FF0FEB1BA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3345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a:extLst>
            <a:ext uri="{FF2B5EF4-FFF2-40B4-BE49-F238E27FC236}">
              <a16:creationId xmlns:a16="http://schemas.microsoft.com/office/drawing/2014/main" id="{60ECEDCE-83F2-FAE9-5382-E4E27C6AFF78}"/>
            </a:ext>
          </a:extLst>
        </p:cNvPr>
        <p:cNvGrpSpPr/>
        <p:nvPr/>
      </p:nvGrpSpPr>
      <p:grpSpPr>
        <a:xfrm>
          <a:off x="0" y="0"/>
          <a:ext cx="0" cy="0"/>
          <a:chOff x="0" y="0"/>
          <a:chExt cx="0" cy="0"/>
        </a:xfrm>
      </p:grpSpPr>
      <p:sp>
        <p:nvSpPr>
          <p:cNvPr id="213" name="Google Shape;213;gd5260bdd85_0_256:notes">
            <a:extLst>
              <a:ext uri="{FF2B5EF4-FFF2-40B4-BE49-F238E27FC236}">
                <a16:creationId xmlns:a16="http://schemas.microsoft.com/office/drawing/2014/main" id="{6FD4E797-7D95-9154-98D3-9FB4EA34219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14" name="Google Shape;214;gd5260bdd85_0_256:notes">
            <a:extLst>
              <a:ext uri="{FF2B5EF4-FFF2-40B4-BE49-F238E27FC236}">
                <a16:creationId xmlns:a16="http://schemas.microsoft.com/office/drawing/2014/main" id="{C1D630E9-EF48-F4DD-1DB2-7FFF81D909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21815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B08082BA-D458-2DAD-1DB6-F47166CDD220}"/>
            </a:ext>
          </a:extLst>
        </p:cNvPr>
        <p:cNvGrpSpPr/>
        <p:nvPr/>
      </p:nvGrpSpPr>
      <p:grpSpPr>
        <a:xfrm>
          <a:off x="0" y="0"/>
          <a:ext cx="0" cy="0"/>
          <a:chOff x="0" y="0"/>
          <a:chExt cx="0" cy="0"/>
        </a:xfrm>
      </p:grpSpPr>
      <p:sp>
        <p:nvSpPr>
          <p:cNvPr id="201" name="Google Shape;201;g54dda1946d_6_344:notes">
            <a:extLst>
              <a:ext uri="{FF2B5EF4-FFF2-40B4-BE49-F238E27FC236}">
                <a16:creationId xmlns:a16="http://schemas.microsoft.com/office/drawing/2014/main" id="{4C825215-2D41-C1C9-402D-CDDEB6B0422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02" name="Google Shape;202;g54dda1946d_6_344:notes">
            <a:extLst>
              <a:ext uri="{FF2B5EF4-FFF2-40B4-BE49-F238E27FC236}">
                <a16:creationId xmlns:a16="http://schemas.microsoft.com/office/drawing/2014/main" id="{C069E2B1-BF49-3D4D-3618-513B696A7C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0745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40DB9F17-D929-7B5B-6F9B-9C8C966B90F9}"/>
            </a:ext>
          </a:extLst>
        </p:cNvPr>
        <p:cNvGrpSpPr/>
        <p:nvPr/>
      </p:nvGrpSpPr>
      <p:grpSpPr>
        <a:xfrm>
          <a:off x="0" y="0"/>
          <a:ext cx="0" cy="0"/>
          <a:chOff x="0" y="0"/>
          <a:chExt cx="0" cy="0"/>
        </a:xfrm>
      </p:grpSpPr>
      <p:sp>
        <p:nvSpPr>
          <p:cNvPr id="201" name="Google Shape;201;g54dda1946d_6_344:notes">
            <a:extLst>
              <a:ext uri="{FF2B5EF4-FFF2-40B4-BE49-F238E27FC236}">
                <a16:creationId xmlns:a16="http://schemas.microsoft.com/office/drawing/2014/main" id="{4EBEA826-E37B-3A59-0FB8-04A7AB4D28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02" name="Google Shape;202;g54dda1946d_6_344:notes">
            <a:extLst>
              <a:ext uri="{FF2B5EF4-FFF2-40B4-BE49-F238E27FC236}">
                <a16:creationId xmlns:a16="http://schemas.microsoft.com/office/drawing/2014/main" id="{675F2380-5F29-FE34-FE73-E69F696C298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3936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B5F2B128-0233-1F69-DB14-D4238439FA91}"/>
            </a:ext>
          </a:extLst>
        </p:cNvPr>
        <p:cNvGrpSpPr/>
        <p:nvPr/>
      </p:nvGrpSpPr>
      <p:grpSpPr>
        <a:xfrm>
          <a:off x="0" y="0"/>
          <a:ext cx="0" cy="0"/>
          <a:chOff x="0" y="0"/>
          <a:chExt cx="0" cy="0"/>
        </a:xfrm>
      </p:grpSpPr>
      <p:sp>
        <p:nvSpPr>
          <p:cNvPr id="201" name="Google Shape;201;g54dda1946d_6_344:notes">
            <a:extLst>
              <a:ext uri="{FF2B5EF4-FFF2-40B4-BE49-F238E27FC236}">
                <a16:creationId xmlns:a16="http://schemas.microsoft.com/office/drawing/2014/main" id="{FA2510A8-3F51-2E0C-F3C7-B0889D6539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02" name="Google Shape;202;g54dda1946d_6_344:notes">
            <a:extLst>
              <a:ext uri="{FF2B5EF4-FFF2-40B4-BE49-F238E27FC236}">
                <a16:creationId xmlns:a16="http://schemas.microsoft.com/office/drawing/2014/main" id="{BAB9490A-7BED-8DFA-CEF3-AA3C542E80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2704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2A86E3AF-1FA0-F535-33F7-5D8B0523F065}"/>
            </a:ext>
          </a:extLst>
        </p:cNvPr>
        <p:cNvGrpSpPr/>
        <p:nvPr/>
      </p:nvGrpSpPr>
      <p:grpSpPr>
        <a:xfrm>
          <a:off x="0" y="0"/>
          <a:ext cx="0" cy="0"/>
          <a:chOff x="0" y="0"/>
          <a:chExt cx="0" cy="0"/>
        </a:xfrm>
      </p:grpSpPr>
      <p:sp>
        <p:nvSpPr>
          <p:cNvPr id="184" name="Google Shape;184;g54dda1946d_6_322:notes">
            <a:extLst>
              <a:ext uri="{FF2B5EF4-FFF2-40B4-BE49-F238E27FC236}">
                <a16:creationId xmlns:a16="http://schemas.microsoft.com/office/drawing/2014/main" id="{5ED88565-B182-43B9-C311-F82879C1B5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85" name="Google Shape;185;g54dda1946d_6_322:notes">
            <a:extLst>
              <a:ext uri="{FF2B5EF4-FFF2-40B4-BE49-F238E27FC236}">
                <a16:creationId xmlns:a16="http://schemas.microsoft.com/office/drawing/2014/main" id="{BC4EE448-51EE-CA0F-AE32-942B338B6E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2591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9102A505-6E7F-F913-1D6C-FEBC8F5E7395}"/>
            </a:ext>
          </a:extLst>
        </p:cNvPr>
        <p:cNvGrpSpPr/>
        <p:nvPr/>
      </p:nvGrpSpPr>
      <p:grpSpPr>
        <a:xfrm>
          <a:off x="0" y="0"/>
          <a:ext cx="0" cy="0"/>
          <a:chOff x="0" y="0"/>
          <a:chExt cx="0" cy="0"/>
        </a:xfrm>
      </p:grpSpPr>
      <p:sp>
        <p:nvSpPr>
          <p:cNvPr id="184" name="Google Shape;184;g54dda1946d_6_322:notes">
            <a:extLst>
              <a:ext uri="{FF2B5EF4-FFF2-40B4-BE49-F238E27FC236}">
                <a16:creationId xmlns:a16="http://schemas.microsoft.com/office/drawing/2014/main" id="{75D0121C-A1C1-A72D-9390-0CB0B41C76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85" name="Google Shape;185;g54dda1946d_6_322:notes">
            <a:extLst>
              <a:ext uri="{FF2B5EF4-FFF2-40B4-BE49-F238E27FC236}">
                <a16:creationId xmlns:a16="http://schemas.microsoft.com/office/drawing/2014/main" id="{401A7150-D451-FFDD-48C0-C7CF7FA24A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7619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a:extLst>
            <a:ext uri="{FF2B5EF4-FFF2-40B4-BE49-F238E27FC236}">
              <a16:creationId xmlns:a16="http://schemas.microsoft.com/office/drawing/2014/main" id="{6E1836C1-BA17-6581-2AB1-368C89AF84F9}"/>
            </a:ext>
          </a:extLst>
        </p:cNvPr>
        <p:cNvGrpSpPr/>
        <p:nvPr/>
      </p:nvGrpSpPr>
      <p:grpSpPr>
        <a:xfrm>
          <a:off x="0" y="0"/>
          <a:ext cx="0" cy="0"/>
          <a:chOff x="0" y="0"/>
          <a:chExt cx="0" cy="0"/>
        </a:xfrm>
      </p:grpSpPr>
      <p:sp>
        <p:nvSpPr>
          <p:cNvPr id="184" name="Google Shape;184;g54dda1946d_6_322:notes">
            <a:extLst>
              <a:ext uri="{FF2B5EF4-FFF2-40B4-BE49-F238E27FC236}">
                <a16:creationId xmlns:a16="http://schemas.microsoft.com/office/drawing/2014/main" id="{E1FBC56F-FFE2-5BB8-8CD5-8AEDD1FA36C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85" name="Google Shape;185;g54dda1946d_6_322:notes">
            <a:extLst>
              <a:ext uri="{FF2B5EF4-FFF2-40B4-BE49-F238E27FC236}">
                <a16:creationId xmlns:a16="http://schemas.microsoft.com/office/drawing/2014/main" id="{332F4187-4B24-4324-6963-0176770F549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59292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5C46FF6A-939B-67E5-2EF4-309C0C16B790}"/>
            </a:ext>
          </a:extLst>
        </p:cNvPr>
        <p:cNvGrpSpPr/>
        <p:nvPr/>
      </p:nvGrpSpPr>
      <p:grpSpPr>
        <a:xfrm>
          <a:off x="0" y="0"/>
          <a:ext cx="0" cy="0"/>
          <a:chOff x="0" y="0"/>
          <a:chExt cx="0" cy="0"/>
        </a:xfrm>
      </p:grpSpPr>
      <p:sp>
        <p:nvSpPr>
          <p:cNvPr id="176" name="Google Shape;176;g54dda1946d_6_308:notes">
            <a:extLst>
              <a:ext uri="{FF2B5EF4-FFF2-40B4-BE49-F238E27FC236}">
                <a16:creationId xmlns:a16="http://schemas.microsoft.com/office/drawing/2014/main" id="{8FD630BF-E0BB-57D3-D26B-CE3405A842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77" name="Google Shape;177;g54dda1946d_6_308:notes">
            <a:extLst>
              <a:ext uri="{FF2B5EF4-FFF2-40B4-BE49-F238E27FC236}">
                <a16:creationId xmlns:a16="http://schemas.microsoft.com/office/drawing/2014/main" id="{3CB66904-C112-6FE3-12D5-6ABA0DA0DB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9780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1354B5F2-A831-2BEA-9A66-B1CC8C8504C9}"/>
            </a:ext>
          </a:extLst>
        </p:cNvPr>
        <p:cNvGrpSpPr/>
        <p:nvPr/>
      </p:nvGrpSpPr>
      <p:grpSpPr>
        <a:xfrm>
          <a:off x="0" y="0"/>
          <a:ext cx="0" cy="0"/>
          <a:chOff x="0" y="0"/>
          <a:chExt cx="0" cy="0"/>
        </a:xfrm>
      </p:grpSpPr>
      <p:sp>
        <p:nvSpPr>
          <p:cNvPr id="201" name="Google Shape;201;g54dda1946d_6_344:notes">
            <a:extLst>
              <a:ext uri="{FF2B5EF4-FFF2-40B4-BE49-F238E27FC236}">
                <a16:creationId xmlns:a16="http://schemas.microsoft.com/office/drawing/2014/main" id="{B5EEFF74-E698-F0EF-02A3-5F52698831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02" name="Google Shape;202;g54dda1946d_6_344:notes">
            <a:extLst>
              <a:ext uri="{FF2B5EF4-FFF2-40B4-BE49-F238E27FC236}">
                <a16:creationId xmlns:a16="http://schemas.microsoft.com/office/drawing/2014/main" id="{509C67F4-2512-6ED3-219E-279F3048C11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71054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a:extLst>
            <a:ext uri="{FF2B5EF4-FFF2-40B4-BE49-F238E27FC236}">
              <a16:creationId xmlns:a16="http://schemas.microsoft.com/office/drawing/2014/main" id="{EF2880DC-3B61-7F6F-9B8D-5D7A08ECA238}"/>
            </a:ext>
          </a:extLst>
        </p:cNvPr>
        <p:cNvGrpSpPr/>
        <p:nvPr/>
      </p:nvGrpSpPr>
      <p:grpSpPr>
        <a:xfrm>
          <a:off x="0" y="0"/>
          <a:ext cx="0" cy="0"/>
          <a:chOff x="0" y="0"/>
          <a:chExt cx="0" cy="0"/>
        </a:xfrm>
      </p:grpSpPr>
      <p:sp>
        <p:nvSpPr>
          <p:cNvPr id="201" name="Google Shape;201;g54dda1946d_6_344:notes">
            <a:extLst>
              <a:ext uri="{FF2B5EF4-FFF2-40B4-BE49-F238E27FC236}">
                <a16:creationId xmlns:a16="http://schemas.microsoft.com/office/drawing/2014/main" id="{60437F9D-FEA0-4570-E500-CC39F47EB0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02" name="Google Shape;202;g54dda1946d_6_344:notes">
            <a:extLst>
              <a:ext uri="{FF2B5EF4-FFF2-40B4-BE49-F238E27FC236}">
                <a16:creationId xmlns:a16="http://schemas.microsoft.com/office/drawing/2014/main" id="{89515FB5-DCDF-A52F-0E7E-55E5AF0EEB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6667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5A8BB54C-5003-0AA1-60FF-AF38AFDCD8E8}"/>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01A5E037-19D8-85CC-B890-92B13154950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8ED6832A-FBD5-5A72-1E71-AB696EF41C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31450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a:extLst>
            <a:ext uri="{FF2B5EF4-FFF2-40B4-BE49-F238E27FC236}">
              <a16:creationId xmlns:a16="http://schemas.microsoft.com/office/drawing/2014/main" id="{8B54B58B-B749-C4CB-B13A-6EB1431D68DE}"/>
            </a:ext>
          </a:extLst>
        </p:cNvPr>
        <p:cNvGrpSpPr/>
        <p:nvPr/>
      </p:nvGrpSpPr>
      <p:grpSpPr>
        <a:xfrm>
          <a:off x="0" y="0"/>
          <a:ext cx="0" cy="0"/>
          <a:chOff x="0" y="0"/>
          <a:chExt cx="0" cy="0"/>
        </a:xfrm>
      </p:grpSpPr>
      <p:sp>
        <p:nvSpPr>
          <p:cNvPr id="170" name="Google Shape;170;g54dda1946d_0_3:notes">
            <a:extLst>
              <a:ext uri="{FF2B5EF4-FFF2-40B4-BE49-F238E27FC236}">
                <a16:creationId xmlns:a16="http://schemas.microsoft.com/office/drawing/2014/main" id="{435596CC-B9AB-DBED-D8BE-7649F5EAC2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71" name="Google Shape;171;g54dda1946d_0_3:notes">
            <a:extLst>
              <a:ext uri="{FF2B5EF4-FFF2-40B4-BE49-F238E27FC236}">
                <a16:creationId xmlns:a16="http://schemas.microsoft.com/office/drawing/2014/main" id="{8B058790-7C4C-3254-9C2F-4A88105189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2785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8A9AA89E-4F97-562E-1C08-779950E67E13}"/>
            </a:ext>
          </a:extLst>
        </p:cNvPr>
        <p:cNvGrpSpPr/>
        <p:nvPr/>
      </p:nvGrpSpPr>
      <p:grpSpPr>
        <a:xfrm>
          <a:off x="0" y="0"/>
          <a:ext cx="0" cy="0"/>
          <a:chOff x="0" y="0"/>
          <a:chExt cx="0" cy="0"/>
        </a:xfrm>
      </p:grpSpPr>
      <p:sp>
        <p:nvSpPr>
          <p:cNvPr id="176" name="Google Shape;176;g54dda1946d_6_308:notes">
            <a:extLst>
              <a:ext uri="{FF2B5EF4-FFF2-40B4-BE49-F238E27FC236}">
                <a16:creationId xmlns:a16="http://schemas.microsoft.com/office/drawing/2014/main" id="{330140AB-21DE-CD78-C59A-E5AB762231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77" name="Google Shape;177;g54dda1946d_6_308:notes">
            <a:extLst>
              <a:ext uri="{FF2B5EF4-FFF2-40B4-BE49-F238E27FC236}">
                <a16:creationId xmlns:a16="http://schemas.microsoft.com/office/drawing/2014/main" id="{23AFADAD-2719-2BF3-0642-614E6A4BF3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6471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B8B3A215-862A-C0CB-F79F-99DD7C893E57}"/>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2801CED4-580D-C8BD-8FC9-B652CBC93F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6D9E9E89-23F6-E5E5-4262-F6F154EA38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1900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55183355-413C-72B0-0084-52B9C895C7D0}"/>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240BD3FE-4C64-0FE5-2A74-CCD8F6F92B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3D6C1D6F-9C6A-5527-942F-8E654F29AE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5345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4DE3122D-E432-1BC4-DBCB-3237B77E1F42}"/>
            </a:ext>
          </a:extLst>
        </p:cNvPr>
        <p:cNvGrpSpPr/>
        <p:nvPr/>
      </p:nvGrpSpPr>
      <p:grpSpPr>
        <a:xfrm>
          <a:off x="0" y="0"/>
          <a:ext cx="0" cy="0"/>
          <a:chOff x="0" y="0"/>
          <a:chExt cx="0" cy="0"/>
        </a:xfrm>
      </p:grpSpPr>
      <p:sp>
        <p:nvSpPr>
          <p:cNvPr id="305" name="Google Shape;305;g135e18421cc_13_10:notes">
            <a:extLst>
              <a:ext uri="{FF2B5EF4-FFF2-40B4-BE49-F238E27FC236}">
                <a16:creationId xmlns:a16="http://schemas.microsoft.com/office/drawing/2014/main" id="{84D7919D-3CFA-9AFF-2308-2092CC076B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306" name="Google Shape;306;g135e18421cc_13_10:notes">
            <a:extLst>
              <a:ext uri="{FF2B5EF4-FFF2-40B4-BE49-F238E27FC236}">
                <a16:creationId xmlns:a16="http://schemas.microsoft.com/office/drawing/2014/main" id="{4560217D-8770-EF63-9861-FCE6E72226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94964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71" name="Google Shape;171;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77" name="Google Shape;17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261" name="Google Shape;26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7D936D84-3050-FD10-AC76-B3B3942180AC}"/>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1519B020-30F0-8C57-2DB1-BCBB6465CE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5E87F83F-20F1-E98F-A23C-F24FC972F1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719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5C1CBD14-D2C9-4DAE-C407-C7414F09F62B}"/>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828729B2-7C83-8B43-8935-D1444BD3AF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B4B06F2F-3D11-E447-F4A9-C9A2F95BA8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9883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a:extLst>
            <a:ext uri="{FF2B5EF4-FFF2-40B4-BE49-F238E27FC236}">
              <a16:creationId xmlns:a16="http://schemas.microsoft.com/office/drawing/2014/main" id="{AB5044A0-D827-C63B-BEF5-0EFA3B4305AF}"/>
            </a:ext>
          </a:extLst>
        </p:cNvPr>
        <p:cNvGrpSpPr/>
        <p:nvPr/>
      </p:nvGrpSpPr>
      <p:grpSpPr>
        <a:xfrm>
          <a:off x="0" y="0"/>
          <a:ext cx="0" cy="0"/>
          <a:chOff x="0" y="0"/>
          <a:chExt cx="0" cy="0"/>
        </a:xfrm>
      </p:grpSpPr>
      <p:sp>
        <p:nvSpPr>
          <p:cNvPr id="191" name="Google Shape;191;g54dda1946d_6_332:notes">
            <a:extLst>
              <a:ext uri="{FF2B5EF4-FFF2-40B4-BE49-F238E27FC236}">
                <a16:creationId xmlns:a16="http://schemas.microsoft.com/office/drawing/2014/main" id="{B7656F92-604A-AAEA-05B1-F2458D2BEFC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GB" dirty="0"/>
          </a:p>
        </p:txBody>
      </p:sp>
      <p:sp>
        <p:nvSpPr>
          <p:cNvPr id="192" name="Google Shape;192;g54dda1946d_6_332:notes">
            <a:extLst>
              <a:ext uri="{FF2B5EF4-FFF2-40B4-BE49-F238E27FC236}">
                <a16:creationId xmlns:a16="http://schemas.microsoft.com/office/drawing/2014/main" id="{43E291AD-82D0-2C59-5F32-AC34AAEC0B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00674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28600" y="444150"/>
            <a:ext cx="7723200" cy="2430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7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672050" y="3009750"/>
            <a:ext cx="6243300" cy="828900"/>
          </a:xfrm>
          <a:prstGeom prst="rect">
            <a:avLst/>
          </a:prstGeom>
        </p:spPr>
        <p:txBody>
          <a:bodyPr spcFirstLastPara="1" wrap="square" lIns="91425" tIns="91425" rIns="91425" bIns="91425" anchor="b"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13"/>
          <p:cNvSpPr txBox="1">
            <a:spLocks noGrp="1"/>
          </p:cNvSpPr>
          <p:nvPr>
            <p:ph type="title" idx="2" hasCustomPrompt="1"/>
          </p:nvPr>
        </p:nvSpPr>
        <p:spPr>
          <a:xfrm>
            <a:off x="228600" y="895940"/>
            <a:ext cx="734700" cy="554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 name="Google Shape;45;p13"/>
          <p:cNvSpPr txBox="1">
            <a:spLocks noGrp="1"/>
          </p:cNvSpPr>
          <p:nvPr>
            <p:ph type="title" idx="3" hasCustomPrompt="1"/>
          </p:nvPr>
        </p:nvSpPr>
        <p:spPr>
          <a:xfrm>
            <a:off x="228600" y="2280565"/>
            <a:ext cx="734700" cy="554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 name="Google Shape;46;p13"/>
          <p:cNvSpPr txBox="1">
            <a:spLocks noGrp="1"/>
          </p:cNvSpPr>
          <p:nvPr>
            <p:ph type="title" idx="4" hasCustomPrompt="1"/>
          </p:nvPr>
        </p:nvSpPr>
        <p:spPr>
          <a:xfrm>
            <a:off x="2751896" y="895940"/>
            <a:ext cx="734700" cy="554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7" name="Google Shape;47;p13"/>
          <p:cNvSpPr txBox="1">
            <a:spLocks noGrp="1"/>
          </p:cNvSpPr>
          <p:nvPr>
            <p:ph type="title" idx="5" hasCustomPrompt="1"/>
          </p:nvPr>
        </p:nvSpPr>
        <p:spPr>
          <a:xfrm>
            <a:off x="2751896" y="2280575"/>
            <a:ext cx="734700" cy="554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 name="Google Shape;48;p13"/>
          <p:cNvSpPr txBox="1">
            <a:spLocks noGrp="1"/>
          </p:cNvSpPr>
          <p:nvPr>
            <p:ph type="title" idx="6" hasCustomPrompt="1"/>
          </p:nvPr>
        </p:nvSpPr>
        <p:spPr>
          <a:xfrm>
            <a:off x="228599" y="3665190"/>
            <a:ext cx="734700" cy="554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title" idx="7" hasCustomPrompt="1"/>
          </p:nvPr>
        </p:nvSpPr>
        <p:spPr>
          <a:xfrm>
            <a:off x="2751899" y="3665211"/>
            <a:ext cx="734700" cy="5541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subTitle" idx="1"/>
          </p:nvPr>
        </p:nvSpPr>
        <p:spPr>
          <a:xfrm>
            <a:off x="228600" y="1373838"/>
            <a:ext cx="2142300" cy="67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51" name="Google Shape;51;p13"/>
          <p:cNvSpPr txBox="1">
            <a:spLocks noGrp="1"/>
          </p:cNvSpPr>
          <p:nvPr>
            <p:ph type="subTitle" idx="8"/>
          </p:nvPr>
        </p:nvSpPr>
        <p:spPr>
          <a:xfrm>
            <a:off x="2751900" y="1373838"/>
            <a:ext cx="2142300" cy="67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52" name="Google Shape;52;p13"/>
          <p:cNvSpPr txBox="1">
            <a:spLocks noGrp="1"/>
          </p:cNvSpPr>
          <p:nvPr>
            <p:ph type="subTitle" idx="9"/>
          </p:nvPr>
        </p:nvSpPr>
        <p:spPr>
          <a:xfrm>
            <a:off x="228600" y="4143100"/>
            <a:ext cx="2142300" cy="67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53" name="Google Shape;53;p13"/>
          <p:cNvSpPr txBox="1">
            <a:spLocks noGrp="1"/>
          </p:cNvSpPr>
          <p:nvPr>
            <p:ph type="subTitle" idx="13"/>
          </p:nvPr>
        </p:nvSpPr>
        <p:spPr>
          <a:xfrm>
            <a:off x="228600" y="2781540"/>
            <a:ext cx="2142300" cy="67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54" name="Google Shape;54;p13"/>
          <p:cNvSpPr txBox="1">
            <a:spLocks noGrp="1"/>
          </p:cNvSpPr>
          <p:nvPr>
            <p:ph type="subTitle" idx="14"/>
          </p:nvPr>
        </p:nvSpPr>
        <p:spPr>
          <a:xfrm>
            <a:off x="2751900" y="2781540"/>
            <a:ext cx="2142300" cy="67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55" name="Google Shape;55;p13"/>
          <p:cNvSpPr txBox="1">
            <a:spLocks noGrp="1"/>
          </p:cNvSpPr>
          <p:nvPr>
            <p:ph type="subTitle" idx="15"/>
          </p:nvPr>
        </p:nvSpPr>
        <p:spPr>
          <a:xfrm>
            <a:off x="2751900" y="4143202"/>
            <a:ext cx="2142300" cy="677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56" name="Google Shape;56;p13"/>
          <p:cNvSpPr>
            <a:spLocks noGrp="1"/>
          </p:cNvSpPr>
          <p:nvPr>
            <p:ph type="pic" idx="16"/>
          </p:nvPr>
        </p:nvSpPr>
        <p:spPr>
          <a:xfrm>
            <a:off x="5655325" y="895950"/>
            <a:ext cx="3260100" cy="4018800"/>
          </a:xfrm>
          <a:prstGeom prst="rect">
            <a:avLst/>
          </a:prstGeom>
          <a:noFill/>
          <a:ln w="9525" cap="flat" cmpd="sng">
            <a:solidFill>
              <a:schemeClr val="dk1"/>
            </a:solidFill>
            <a:prstDash val="solid"/>
            <a:round/>
            <a:headEnd type="none" w="sm" len="sm"/>
            <a:tailEnd type="none" w="sm" len="sm"/>
          </a:ln>
        </p:spPr>
        <p:txBody>
          <a:bodyPr/>
          <a:lstStyle/>
          <a:p>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4">
    <p:bg>
      <p:bgPr>
        <a:solidFill>
          <a:srgbClr val="000000"/>
        </a:solid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228600" y="888300"/>
            <a:ext cx="7496100" cy="15078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59" name="Google Shape;59;p14"/>
          <p:cNvSpPr txBox="1">
            <a:spLocks noGrp="1"/>
          </p:cNvSpPr>
          <p:nvPr>
            <p:ph type="subTitle" idx="1"/>
          </p:nvPr>
        </p:nvSpPr>
        <p:spPr>
          <a:xfrm>
            <a:off x="2528775" y="2624550"/>
            <a:ext cx="6387300" cy="1630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Char char="●"/>
              <a:defRPr sz="1200"/>
            </a:lvl1pPr>
            <a:lvl2pPr lvl="1" algn="ctr">
              <a:lnSpc>
                <a:spcPct val="100000"/>
              </a:lnSpc>
              <a:spcBef>
                <a:spcPts val="0"/>
              </a:spcBef>
              <a:spcAft>
                <a:spcPts val="0"/>
              </a:spcAft>
              <a:buSzPts val="1200"/>
              <a:buChar char="○"/>
              <a:defRPr/>
            </a:lvl2pPr>
            <a:lvl3pPr lvl="2" algn="ctr">
              <a:lnSpc>
                <a:spcPct val="100000"/>
              </a:lnSpc>
              <a:spcBef>
                <a:spcPts val="0"/>
              </a:spcBef>
              <a:spcAft>
                <a:spcPts val="0"/>
              </a:spcAft>
              <a:buSzPts val="1200"/>
              <a:buChar char="■"/>
              <a:defRPr/>
            </a:lvl3pPr>
            <a:lvl4pPr lvl="3" algn="ctr">
              <a:lnSpc>
                <a:spcPct val="100000"/>
              </a:lnSpc>
              <a:spcBef>
                <a:spcPts val="0"/>
              </a:spcBef>
              <a:spcAft>
                <a:spcPts val="0"/>
              </a:spcAft>
              <a:buSzPts val="1200"/>
              <a:buChar char="●"/>
              <a:defRPr/>
            </a:lvl4pPr>
            <a:lvl5pPr lvl="4" algn="ctr">
              <a:lnSpc>
                <a:spcPct val="100000"/>
              </a:lnSpc>
              <a:spcBef>
                <a:spcPts val="0"/>
              </a:spcBef>
              <a:spcAft>
                <a:spcPts val="0"/>
              </a:spcAft>
              <a:buSzPts val="1200"/>
              <a:buChar char="○"/>
              <a:defRPr/>
            </a:lvl5pPr>
            <a:lvl6pPr lvl="5" algn="ctr">
              <a:lnSpc>
                <a:spcPct val="100000"/>
              </a:lnSpc>
              <a:spcBef>
                <a:spcPts val="0"/>
              </a:spcBef>
              <a:spcAft>
                <a:spcPts val="0"/>
              </a:spcAft>
              <a:buSzPts val="1200"/>
              <a:buChar char="■"/>
              <a:defRPr/>
            </a:lvl6pPr>
            <a:lvl7pPr lvl="6" algn="ctr">
              <a:lnSpc>
                <a:spcPct val="100000"/>
              </a:lnSpc>
              <a:spcBef>
                <a:spcPts val="0"/>
              </a:spcBef>
              <a:spcAft>
                <a:spcPts val="0"/>
              </a:spcAft>
              <a:buSzPts val="1200"/>
              <a:buChar char="●"/>
              <a:defRPr/>
            </a:lvl7pPr>
            <a:lvl8pPr lvl="7" algn="ctr">
              <a:lnSpc>
                <a:spcPct val="100000"/>
              </a:lnSpc>
              <a:spcBef>
                <a:spcPts val="0"/>
              </a:spcBef>
              <a:spcAft>
                <a:spcPts val="0"/>
              </a:spcAft>
              <a:buSzPts val="1200"/>
              <a:buChar char="○"/>
              <a:defRPr/>
            </a:lvl8pPr>
            <a:lvl9pPr lvl="8" algn="ctr">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228600" y="228600"/>
            <a:ext cx="4263000" cy="9852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2" name="Google Shape;62;p15"/>
          <p:cNvSpPr txBox="1">
            <a:spLocks noGrp="1"/>
          </p:cNvSpPr>
          <p:nvPr>
            <p:ph type="subTitle" idx="1"/>
          </p:nvPr>
        </p:nvSpPr>
        <p:spPr>
          <a:xfrm>
            <a:off x="228600" y="2215200"/>
            <a:ext cx="4356000" cy="2699700"/>
          </a:xfrm>
          <a:prstGeom prst="rect">
            <a:avLst/>
          </a:prstGeom>
        </p:spPr>
        <p:txBody>
          <a:bodyPr spcFirstLastPara="1" wrap="square" lIns="91425" tIns="91425" rIns="91425" bIns="91425" anchor="t" anchorCtr="0">
            <a:noAutofit/>
          </a:bodyPr>
          <a:lstStyle>
            <a:lvl1pPr lvl="0">
              <a:spcBef>
                <a:spcPts val="0"/>
              </a:spcBef>
              <a:spcAft>
                <a:spcPts val="0"/>
              </a:spcAft>
              <a:buSzPts val="1600"/>
              <a:buFont typeface="Open Sans Light"/>
              <a:buChar char="●"/>
              <a:defRPr/>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0"/>
              </a:spcBef>
              <a:spcAft>
                <a:spcPts val="0"/>
              </a:spcAft>
              <a:buClr>
                <a:srgbClr val="E76A28"/>
              </a:buClr>
              <a:buSzPts val="1500"/>
              <a:buFont typeface="Nunito Light"/>
              <a:buChar char="■"/>
              <a:defRPr/>
            </a:lvl3pPr>
            <a:lvl4pPr lvl="3" algn="ctr">
              <a:lnSpc>
                <a:spcPct val="100000"/>
              </a:lnSpc>
              <a:spcBef>
                <a:spcPts val="0"/>
              </a:spcBef>
              <a:spcAft>
                <a:spcPts val="0"/>
              </a:spcAft>
              <a:buClr>
                <a:srgbClr val="E76A28"/>
              </a:buClr>
              <a:buSzPts val="15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300"/>
              <a:buFont typeface="Nunito Light"/>
              <a:buChar char="●"/>
              <a:defRPr/>
            </a:lvl7pPr>
            <a:lvl8pPr lvl="7" algn="ctr">
              <a:lnSpc>
                <a:spcPct val="100000"/>
              </a:lnSpc>
              <a:spcBef>
                <a:spcPts val="0"/>
              </a:spcBef>
              <a:spcAft>
                <a:spcPts val="0"/>
              </a:spcAft>
              <a:buClr>
                <a:srgbClr val="999999"/>
              </a:buClr>
              <a:buSzPts val="13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a:endParaRPr/>
          </a:p>
        </p:txBody>
      </p:sp>
      <p:sp>
        <p:nvSpPr>
          <p:cNvPr id="63" name="Google Shape;63;p15"/>
          <p:cNvSpPr>
            <a:spLocks noGrp="1"/>
          </p:cNvSpPr>
          <p:nvPr>
            <p:ph type="pic" idx="2"/>
          </p:nvPr>
        </p:nvSpPr>
        <p:spPr>
          <a:xfrm>
            <a:off x="4778100" y="228600"/>
            <a:ext cx="4137300" cy="4686300"/>
          </a:xfrm>
          <a:prstGeom prst="rect">
            <a:avLst/>
          </a:prstGeom>
          <a:noFill/>
          <a:ln w="9525" cap="flat" cmpd="sng">
            <a:solidFill>
              <a:schemeClr val="dk1"/>
            </a:solidFill>
            <a:prstDash val="solid"/>
            <a:round/>
            <a:headEnd type="none" w="sm" len="sm"/>
            <a:tailEnd type="none" w="sm" len="sm"/>
          </a:ln>
        </p:spPr>
        <p:txBody>
          <a:bodyPr/>
          <a:lstStyle/>
          <a:p>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 name="Google Shape;66;p16"/>
          <p:cNvSpPr txBox="1">
            <a:spLocks noGrp="1"/>
          </p:cNvSpPr>
          <p:nvPr>
            <p:ph type="subTitle" idx="1"/>
          </p:nvPr>
        </p:nvSpPr>
        <p:spPr>
          <a:xfrm>
            <a:off x="4778050" y="1334504"/>
            <a:ext cx="4137300" cy="73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7" name="Google Shape;67;p16"/>
          <p:cNvSpPr txBox="1">
            <a:spLocks noGrp="1"/>
          </p:cNvSpPr>
          <p:nvPr>
            <p:ph type="subTitle" idx="2"/>
          </p:nvPr>
        </p:nvSpPr>
        <p:spPr>
          <a:xfrm>
            <a:off x="4778050" y="2666116"/>
            <a:ext cx="4136700" cy="73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8" name="Google Shape;68;p16"/>
          <p:cNvSpPr txBox="1">
            <a:spLocks noGrp="1"/>
          </p:cNvSpPr>
          <p:nvPr>
            <p:ph type="subTitle" idx="3"/>
          </p:nvPr>
        </p:nvSpPr>
        <p:spPr>
          <a:xfrm>
            <a:off x="4778050" y="3997725"/>
            <a:ext cx="4136700" cy="738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9" name="Google Shape;69;p16"/>
          <p:cNvSpPr txBox="1">
            <a:spLocks noGrp="1"/>
          </p:cNvSpPr>
          <p:nvPr>
            <p:ph type="subTitle" idx="4"/>
          </p:nvPr>
        </p:nvSpPr>
        <p:spPr>
          <a:xfrm>
            <a:off x="4778050" y="979600"/>
            <a:ext cx="4137300" cy="43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70" name="Google Shape;70;p16"/>
          <p:cNvSpPr txBox="1">
            <a:spLocks noGrp="1"/>
          </p:cNvSpPr>
          <p:nvPr>
            <p:ph type="subTitle" idx="5"/>
          </p:nvPr>
        </p:nvSpPr>
        <p:spPr>
          <a:xfrm>
            <a:off x="4778050" y="2311209"/>
            <a:ext cx="4136700" cy="43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71" name="Google Shape;71;p16"/>
          <p:cNvSpPr txBox="1">
            <a:spLocks noGrp="1"/>
          </p:cNvSpPr>
          <p:nvPr>
            <p:ph type="subTitle" idx="6"/>
          </p:nvPr>
        </p:nvSpPr>
        <p:spPr>
          <a:xfrm>
            <a:off x="4778050" y="3642819"/>
            <a:ext cx="4136700" cy="43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72" name="Google Shape;72;p16"/>
          <p:cNvSpPr>
            <a:spLocks noGrp="1"/>
          </p:cNvSpPr>
          <p:nvPr>
            <p:ph type="pic" idx="7"/>
          </p:nvPr>
        </p:nvSpPr>
        <p:spPr>
          <a:xfrm>
            <a:off x="228600" y="891600"/>
            <a:ext cx="3602700" cy="4023300"/>
          </a:xfrm>
          <a:prstGeom prst="rect">
            <a:avLst/>
          </a:prstGeom>
          <a:noFill/>
          <a:ln w="9525" cap="flat" cmpd="sng">
            <a:solidFill>
              <a:schemeClr val="dk1"/>
            </a:solidFill>
            <a:prstDash val="solid"/>
            <a:round/>
            <a:headEnd type="none" w="sm" len="sm"/>
            <a:tailEnd type="none" w="sm" len="sm"/>
          </a:ln>
        </p:spPr>
        <p:txBody>
          <a:bodyPr/>
          <a:lstStyle/>
          <a:p>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228600" y="228600"/>
            <a:ext cx="868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17"/>
          <p:cNvSpPr txBox="1">
            <a:spLocks noGrp="1"/>
          </p:cNvSpPr>
          <p:nvPr>
            <p:ph type="subTitle" idx="1"/>
          </p:nvPr>
        </p:nvSpPr>
        <p:spPr>
          <a:xfrm>
            <a:off x="513256" y="1874225"/>
            <a:ext cx="39033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 name="Google Shape;76;p17"/>
          <p:cNvSpPr txBox="1">
            <a:spLocks noGrp="1"/>
          </p:cNvSpPr>
          <p:nvPr>
            <p:ph type="subTitle" idx="2"/>
          </p:nvPr>
        </p:nvSpPr>
        <p:spPr>
          <a:xfrm>
            <a:off x="4727444" y="1874225"/>
            <a:ext cx="39033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7" name="Google Shape;77;p17"/>
          <p:cNvSpPr txBox="1">
            <a:spLocks noGrp="1"/>
          </p:cNvSpPr>
          <p:nvPr>
            <p:ph type="subTitle" idx="3"/>
          </p:nvPr>
        </p:nvSpPr>
        <p:spPr>
          <a:xfrm>
            <a:off x="513256" y="3412600"/>
            <a:ext cx="39033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17"/>
          <p:cNvSpPr txBox="1">
            <a:spLocks noGrp="1"/>
          </p:cNvSpPr>
          <p:nvPr>
            <p:ph type="subTitle" idx="4"/>
          </p:nvPr>
        </p:nvSpPr>
        <p:spPr>
          <a:xfrm>
            <a:off x="4727444" y="3412600"/>
            <a:ext cx="3903300" cy="73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9" name="Google Shape;79;p17"/>
          <p:cNvSpPr txBox="1">
            <a:spLocks noGrp="1"/>
          </p:cNvSpPr>
          <p:nvPr>
            <p:ph type="subTitle" idx="5"/>
          </p:nvPr>
        </p:nvSpPr>
        <p:spPr>
          <a:xfrm>
            <a:off x="513257" y="1519325"/>
            <a:ext cx="3903300" cy="43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ace Grotesk"/>
              <a:buNone/>
              <a:defRPr sz="16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2pPr>
            <a:lvl3pPr lvl="2"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3pPr>
            <a:lvl4pPr lvl="3"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4pPr>
            <a:lvl5pPr lvl="4"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5pPr>
            <a:lvl6pPr lvl="5"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6pPr>
            <a:lvl7pPr lvl="6"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7pPr>
            <a:lvl8pPr lvl="7"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8pPr>
            <a:lvl9pPr lvl="8"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9pPr>
          </a:lstStyle>
          <a:p>
            <a:endParaRPr/>
          </a:p>
        </p:txBody>
      </p:sp>
      <p:sp>
        <p:nvSpPr>
          <p:cNvPr id="80" name="Google Shape;80;p17"/>
          <p:cNvSpPr txBox="1">
            <a:spLocks noGrp="1"/>
          </p:cNvSpPr>
          <p:nvPr>
            <p:ph type="subTitle" idx="6"/>
          </p:nvPr>
        </p:nvSpPr>
        <p:spPr>
          <a:xfrm>
            <a:off x="513257" y="3057700"/>
            <a:ext cx="3903300" cy="43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ace Grotesk"/>
              <a:buNone/>
              <a:defRPr sz="16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2pPr>
            <a:lvl3pPr lvl="2"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3pPr>
            <a:lvl4pPr lvl="3"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4pPr>
            <a:lvl5pPr lvl="4"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5pPr>
            <a:lvl6pPr lvl="5"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6pPr>
            <a:lvl7pPr lvl="6"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7pPr>
            <a:lvl8pPr lvl="7"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8pPr>
            <a:lvl9pPr lvl="8"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9pPr>
          </a:lstStyle>
          <a:p>
            <a:endParaRPr/>
          </a:p>
        </p:txBody>
      </p:sp>
      <p:sp>
        <p:nvSpPr>
          <p:cNvPr id="81" name="Google Shape;81;p17"/>
          <p:cNvSpPr txBox="1">
            <a:spLocks noGrp="1"/>
          </p:cNvSpPr>
          <p:nvPr>
            <p:ph type="subTitle" idx="7"/>
          </p:nvPr>
        </p:nvSpPr>
        <p:spPr>
          <a:xfrm>
            <a:off x="4727408" y="1519325"/>
            <a:ext cx="3903300" cy="43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ace Grotesk"/>
              <a:buNone/>
              <a:defRPr sz="16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2pPr>
            <a:lvl3pPr lvl="2"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3pPr>
            <a:lvl4pPr lvl="3"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4pPr>
            <a:lvl5pPr lvl="4"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5pPr>
            <a:lvl6pPr lvl="5"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6pPr>
            <a:lvl7pPr lvl="6"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7pPr>
            <a:lvl8pPr lvl="7"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8pPr>
            <a:lvl9pPr lvl="8"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9pPr>
          </a:lstStyle>
          <a:p>
            <a:endParaRPr/>
          </a:p>
        </p:txBody>
      </p:sp>
      <p:sp>
        <p:nvSpPr>
          <p:cNvPr id="82" name="Google Shape;82;p17"/>
          <p:cNvSpPr txBox="1">
            <a:spLocks noGrp="1"/>
          </p:cNvSpPr>
          <p:nvPr>
            <p:ph type="subTitle" idx="8"/>
          </p:nvPr>
        </p:nvSpPr>
        <p:spPr>
          <a:xfrm>
            <a:off x="4727408" y="3057700"/>
            <a:ext cx="3903300" cy="43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Font typeface="Space Grotesk"/>
              <a:buNone/>
              <a:defRPr sz="16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2pPr>
            <a:lvl3pPr lvl="2"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3pPr>
            <a:lvl4pPr lvl="3"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4pPr>
            <a:lvl5pPr lvl="4"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5pPr>
            <a:lvl6pPr lvl="5"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6pPr>
            <a:lvl7pPr lvl="6"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7pPr>
            <a:lvl8pPr lvl="7"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8pPr>
            <a:lvl9pPr lvl="8" algn="ctr" rtl="0">
              <a:lnSpc>
                <a:spcPct val="100000"/>
              </a:lnSpc>
              <a:spcBef>
                <a:spcPts val="0"/>
              </a:spcBef>
              <a:spcAft>
                <a:spcPts val="0"/>
              </a:spcAft>
              <a:buSzPts val="2000"/>
              <a:buFont typeface="Space Grotesk"/>
              <a:buNone/>
              <a:defRPr sz="2000" b="1">
                <a:latin typeface="Space Grotesk"/>
                <a:ea typeface="Space Grotesk"/>
                <a:cs typeface="Space Grotesk"/>
                <a:sym typeface="Space Grotesk"/>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228603" y="669425"/>
            <a:ext cx="5617500" cy="12930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18"/>
          <p:cNvSpPr txBox="1">
            <a:spLocks noGrp="1"/>
          </p:cNvSpPr>
          <p:nvPr>
            <p:ph type="subTitle" idx="1"/>
          </p:nvPr>
        </p:nvSpPr>
        <p:spPr>
          <a:xfrm>
            <a:off x="228601" y="1962425"/>
            <a:ext cx="2605800" cy="1046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8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28600" y="766500"/>
            <a:ext cx="6204300" cy="2930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63300" y="803100"/>
            <a:ext cx="1652100" cy="11082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28600" y="3940200"/>
            <a:ext cx="6505200" cy="4002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5"/>
          <p:cNvSpPr txBox="1">
            <a:spLocks noGrp="1"/>
          </p:cNvSpPr>
          <p:nvPr>
            <p:ph type="subTitle" idx="1"/>
          </p:nvPr>
        </p:nvSpPr>
        <p:spPr>
          <a:xfrm>
            <a:off x="4408725" y="3456300"/>
            <a:ext cx="4506600" cy="92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 name="Google Shape;21;p5"/>
          <p:cNvSpPr txBox="1">
            <a:spLocks noGrp="1"/>
          </p:cNvSpPr>
          <p:nvPr>
            <p:ph type="subTitle" idx="2"/>
          </p:nvPr>
        </p:nvSpPr>
        <p:spPr>
          <a:xfrm>
            <a:off x="228622" y="1397700"/>
            <a:ext cx="8686800" cy="923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5"/>
          <p:cNvSpPr txBox="1">
            <a:spLocks noGrp="1"/>
          </p:cNvSpPr>
          <p:nvPr>
            <p:ph type="subTitle" idx="3"/>
          </p:nvPr>
        </p:nvSpPr>
        <p:spPr>
          <a:xfrm>
            <a:off x="228600" y="1042800"/>
            <a:ext cx="8686800" cy="431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23" name="Google Shape;23;p5"/>
          <p:cNvSpPr txBox="1">
            <a:spLocks noGrp="1"/>
          </p:cNvSpPr>
          <p:nvPr>
            <p:ph type="subTitle" idx="4"/>
          </p:nvPr>
        </p:nvSpPr>
        <p:spPr>
          <a:xfrm>
            <a:off x="4408771" y="3101400"/>
            <a:ext cx="4506600" cy="431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Font typeface="Space Grotesk"/>
              <a:buNone/>
              <a:defRPr sz="1600" b="1">
                <a:solidFill>
                  <a:schemeClr val="dk1"/>
                </a:solidFill>
                <a:latin typeface="Space Grotesk"/>
                <a:ea typeface="Space Grotesk"/>
                <a:cs typeface="Space Grotesk"/>
                <a:sym typeface="Space Grotesk"/>
              </a:defRPr>
            </a:lvl1pPr>
            <a:lvl2pPr lvl="1"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2pPr>
            <a:lvl3pPr lvl="2"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3pPr>
            <a:lvl4pPr lvl="3"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4pPr>
            <a:lvl5pPr lvl="4"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5pPr>
            <a:lvl6pPr lvl="5"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6pPr>
            <a:lvl7pPr lvl="6"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7pPr>
            <a:lvl8pPr lvl="7"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8pPr>
            <a:lvl9pPr lvl="8" algn="ctr" rtl="0">
              <a:lnSpc>
                <a:spcPct val="100000"/>
              </a:lnSpc>
              <a:spcBef>
                <a:spcPts val="0"/>
              </a:spcBef>
              <a:spcAft>
                <a:spcPts val="0"/>
              </a:spcAft>
              <a:buSzPts val="2400"/>
              <a:buFont typeface="Space Grotesk"/>
              <a:buNone/>
              <a:defRPr sz="2400">
                <a:latin typeface="Space Grotesk"/>
                <a:ea typeface="Space Grotesk"/>
                <a:cs typeface="Space Grotesk"/>
                <a:sym typeface="Space Grotesk"/>
              </a:defRPr>
            </a:lvl9pPr>
          </a:lstStyle>
          <a:p>
            <a:endParaRPr/>
          </a:p>
        </p:txBody>
      </p:sp>
      <p:sp>
        <p:nvSpPr>
          <p:cNvPr id="24" name="Google Shape;24;p5"/>
          <p:cNvSpPr>
            <a:spLocks noGrp="1"/>
          </p:cNvSpPr>
          <p:nvPr>
            <p:ph type="pic" idx="5"/>
          </p:nvPr>
        </p:nvSpPr>
        <p:spPr>
          <a:xfrm flipH="1">
            <a:off x="228599" y="2807700"/>
            <a:ext cx="3693600" cy="1865700"/>
          </a:xfrm>
          <a:prstGeom prst="rect">
            <a:avLst/>
          </a:prstGeom>
          <a:noFill/>
          <a:ln w="9525" cap="flat" cmpd="sng">
            <a:solidFill>
              <a:schemeClr val="dk1"/>
            </a:solidFill>
            <a:prstDash val="solid"/>
            <a:round/>
            <a:headEnd type="none" w="sm" len="sm"/>
            <a:tailEnd type="none" w="sm" len="sm"/>
          </a:ln>
        </p:spPr>
        <p:txBody>
          <a:bodyPr/>
          <a:lstStyle/>
          <a:p>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20000" y="445019"/>
            <a:ext cx="4763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6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713225" y="1790975"/>
            <a:ext cx="4294800" cy="1908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Open Sans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441675"/>
            <a:ext cx="4872900" cy="118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6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2784625"/>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a:spLocks noGrp="1"/>
          </p:cNvSpPr>
          <p:nvPr>
            <p:ph type="pic" idx="2"/>
          </p:nvPr>
        </p:nvSpPr>
        <p:spPr>
          <a:xfrm>
            <a:off x="0" y="0"/>
            <a:ext cx="9144000" cy="5143500"/>
          </a:xfrm>
          <a:prstGeom prst="rect">
            <a:avLst/>
          </a:prstGeom>
          <a:noFill/>
          <a:ln>
            <a:noFill/>
          </a:ln>
        </p:spPr>
        <p:txBody>
          <a:bodyPr/>
          <a:lstStyle/>
          <a:p>
            <a:endParaRPr lang="en-GB" dirty="0"/>
          </a:p>
        </p:txBody>
      </p:sp>
      <p:sp>
        <p:nvSpPr>
          <p:cNvPr id="37" name="Google Shape;37;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600"/>
              <a:buNone/>
              <a:defRPr sz="2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600"/>
              <a:buFont typeface="Space Grotesk"/>
              <a:buNone/>
              <a:defRPr sz="2600" b="1">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sz="3500" b="1">
                <a:solidFill>
                  <a:schemeClr val="dk1"/>
                </a:solidFill>
                <a:latin typeface="Space Grotesk"/>
                <a:ea typeface="Space Grotesk"/>
                <a:cs typeface="Space Grotesk"/>
                <a:sym typeface="Space Grotes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1pPr>
            <a:lvl2pPr marL="914400" lvl="1"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2pPr>
            <a:lvl3pPr marL="1371600" lvl="2"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3pPr>
            <a:lvl4pPr marL="1828800" lvl="3"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4pPr>
            <a:lvl5pPr marL="2286000" lvl="4"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5pPr>
            <a:lvl6pPr marL="2743200" lvl="5"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6pPr>
            <a:lvl7pPr marL="3200400" lvl="6"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7pPr>
            <a:lvl8pPr marL="3657600" lvl="7"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8pPr>
            <a:lvl9pPr marL="4114800" lvl="8" indent="-304800">
              <a:lnSpc>
                <a:spcPct val="100000"/>
              </a:lnSpc>
              <a:spcBef>
                <a:spcPts val="0"/>
              </a:spcBef>
              <a:spcAft>
                <a:spcPts val="0"/>
              </a:spcAft>
              <a:buClr>
                <a:schemeClr val="dk1"/>
              </a:buClr>
              <a:buSzPts val="1200"/>
              <a:buFont typeface="Hind"/>
              <a:buChar char="■"/>
              <a:defRPr sz="1200">
                <a:solidFill>
                  <a:schemeClr val="dk1"/>
                </a:solidFill>
                <a:latin typeface="Hind"/>
                <a:ea typeface="Hind"/>
                <a:cs typeface="Hind"/>
                <a:sym typeface="Hi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hyperlink" Target="https://github.com/nshah1d/IBM-DS-Capstone/blob/main/notebooks/04_EDA_SQL.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hyperlink" Target="https://github.com/nshah1d/IBM-DS-Capstone/blob/main/notebooks/05_EDA_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github.com/nshah1d/IBM-DS-Capstone/blob/main/notebooks/06_Launch_Site_Loc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hyperlink" Target="https://github.com/nshah1d/IBM-DS-Capstone/blob/main/notebooks/07_SpaceX_Dash_App.p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hyperlink" Target="https://github.com/nshah1d/IBM-DS-Capstone/blob/main/notebooks/08_Machine_Learning_Prediction.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www.linkedin.com/in/nshah1d/" TargetMode="External"/><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hyperlink" Target="https://www.nauman.cc/" TargetMode="External"/><Relationship Id="rId5" Type="http://schemas.openxmlformats.org/officeDocument/2006/relationships/hyperlink" Target="mailto:contact@nauman.cc" TargetMode="External"/><Relationship Id="rId4" Type="http://schemas.openxmlformats.org/officeDocument/2006/relationships/hyperlink" Target="https://github.com/nshah1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hyperlink" Target="https://github.com/nshah1d/IBM-DS-Capstone/blob/main/notebooks/01_Data_Collection_API.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s://github.com/nshah1d/IBM-DS-Capstone/blob/main/notebooks/02_Data_Collection_WebScraping.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s://github.com/nshah1d/IBM-DS-Capstone/blob/main/notebooks/03_Data_Wrangl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26" name="Picture 2">
            <a:extLst>
              <a:ext uri="{FF2B5EF4-FFF2-40B4-BE49-F238E27FC236}">
                <a16:creationId xmlns:a16="http://schemas.microsoft.com/office/drawing/2014/main" id="{B396FEF5-5CE7-E108-E64B-D6B517277965}"/>
              </a:ext>
            </a:extLst>
          </p:cNvPr>
          <p:cNvPicPr>
            <a:picLocks noChangeAspect="1" noChangeArrowheads="1"/>
          </p:cNvPicPr>
          <p:nvPr/>
        </p:nvPicPr>
        <p:blipFill rotWithShape="1">
          <a:blip r:embed="rId3" cstate="screen">
            <a:alphaModFix amt="10000"/>
            <a:extLst>
              <a:ext uri="{28A0092B-C50C-407E-A947-70E740481C1C}">
                <a14:useLocalDpi xmlns:a14="http://schemas.microsoft.com/office/drawing/2010/main"/>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logo with a blue and white design&#10;&#10;AI-generated content may be incorrect.">
            <a:extLst>
              <a:ext uri="{FF2B5EF4-FFF2-40B4-BE49-F238E27FC236}">
                <a16:creationId xmlns:a16="http://schemas.microsoft.com/office/drawing/2014/main" id="{EDB0D924-B2AD-9F61-9996-C5364DD884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75474" y="155748"/>
            <a:ext cx="549336" cy="576803"/>
          </a:xfrm>
          <a:prstGeom prst="rect">
            <a:avLst/>
          </a:prstGeom>
        </p:spPr>
      </p:pic>
      <p:sp>
        <p:nvSpPr>
          <p:cNvPr id="104" name="Google Shape;104;p25"/>
          <p:cNvSpPr txBox="1">
            <a:spLocks noGrp="1"/>
          </p:cNvSpPr>
          <p:nvPr>
            <p:ph type="ctrTitle"/>
          </p:nvPr>
        </p:nvSpPr>
        <p:spPr>
          <a:xfrm>
            <a:off x="228600" y="444150"/>
            <a:ext cx="7723200" cy="2430600"/>
          </a:xfrm>
          <a:prstGeom prst="rect">
            <a:avLst/>
          </a:prstGeom>
        </p:spPr>
        <p:txBody>
          <a:bodyPr spcFirstLastPara="1" wrap="square" lIns="91425" tIns="91425" rIns="91425" bIns="91425" anchor="b" anchorCtr="0">
            <a:noAutofit/>
          </a:bodyPr>
          <a:lstStyle/>
          <a:p>
            <a:pPr lvl="0"/>
            <a:r>
              <a:rPr lang="en-GB" dirty="0"/>
              <a:t>Winning the Space Race</a:t>
            </a:r>
            <a:endParaRPr dirty="0"/>
          </a:p>
        </p:txBody>
      </p:sp>
      <p:sp>
        <p:nvSpPr>
          <p:cNvPr id="105" name="Google Shape;105;p25"/>
          <p:cNvSpPr txBox="1">
            <a:spLocks noGrp="1"/>
          </p:cNvSpPr>
          <p:nvPr>
            <p:ph type="subTitle" idx="1"/>
          </p:nvPr>
        </p:nvSpPr>
        <p:spPr>
          <a:xfrm>
            <a:off x="5034224" y="3537018"/>
            <a:ext cx="3971562" cy="376993"/>
          </a:xfrm>
          <a:prstGeom prst="rect">
            <a:avLst/>
          </a:prstGeom>
        </p:spPr>
        <p:txBody>
          <a:bodyPr spcFirstLastPara="1" wrap="square" lIns="91425" tIns="91425" rIns="91425" bIns="91425" anchor="b" anchorCtr="0">
            <a:noAutofit/>
          </a:bodyPr>
          <a:lstStyle/>
          <a:p>
            <a:pPr marL="0" lvl="0" indent="0"/>
            <a:r>
              <a:rPr lang="en-GB" sz="1400" cap="all" dirty="0">
                <a:latin typeface="Space Grotesk Medium" panose="020B0604020202020204" charset="0"/>
                <a:cs typeface="Space Grotesk Medium" panose="020B0604020202020204" charset="0"/>
              </a:rPr>
              <a:t>Cost Optimisation Strategy for Space Y</a:t>
            </a:r>
            <a:endParaRPr sz="1400" cap="all" dirty="0">
              <a:latin typeface="Space Grotesk Medium" panose="020B0604020202020204" charset="0"/>
              <a:cs typeface="Space Grotesk Medium" panose="020B0604020202020204" charset="0"/>
            </a:endParaRPr>
          </a:p>
        </p:txBody>
      </p:sp>
      <p:sp>
        <p:nvSpPr>
          <p:cNvPr id="107" name="Google Shape;107;p25"/>
          <p:cNvSpPr txBox="1"/>
          <p:nvPr/>
        </p:nvSpPr>
        <p:spPr>
          <a:xfrm rot="-5400000">
            <a:off x="-300150" y="3975850"/>
            <a:ext cx="828900" cy="123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dk1"/>
                </a:solidFill>
                <a:latin typeface="Space Grotesk Medium"/>
                <a:ea typeface="Space Grotesk Medium"/>
                <a:cs typeface="Space Grotesk Medium"/>
                <a:sym typeface="Space Grotesk Medium"/>
              </a:rPr>
              <a:t>28/01/2026</a:t>
            </a:r>
            <a:endParaRPr sz="800" dirty="0">
              <a:solidFill>
                <a:schemeClr val="dk1"/>
              </a:solidFill>
              <a:latin typeface="Space Grotesk Medium"/>
              <a:ea typeface="Space Grotesk Medium"/>
              <a:cs typeface="Space Grotesk Medium"/>
              <a:sym typeface="Space Grotesk Medium"/>
            </a:endParaRPr>
          </a:p>
        </p:txBody>
      </p:sp>
      <p:cxnSp>
        <p:nvCxnSpPr>
          <p:cNvPr id="108" name="Google Shape;108;p25"/>
          <p:cNvCxnSpPr>
            <a:stCxn id="107" idx="1"/>
          </p:cNvCxnSpPr>
          <p:nvPr/>
        </p:nvCxnSpPr>
        <p:spPr>
          <a:xfrm>
            <a:off x="114300" y="4451800"/>
            <a:ext cx="0" cy="749100"/>
          </a:xfrm>
          <a:prstGeom prst="straightConnector1">
            <a:avLst/>
          </a:prstGeom>
          <a:noFill/>
          <a:ln w="9525" cap="flat" cmpd="sng">
            <a:solidFill>
              <a:srgbClr val="3A4C6B"/>
            </a:solidFill>
            <a:prstDash val="solid"/>
            <a:round/>
            <a:headEnd type="none" w="med" len="med"/>
            <a:tailEnd type="none" w="med" len="med"/>
          </a:ln>
        </p:spPr>
      </p:cxnSp>
      <p:cxnSp>
        <p:nvCxnSpPr>
          <p:cNvPr id="109" name="Google Shape;109;p25"/>
          <p:cNvCxnSpPr>
            <a:cxnSpLocks/>
          </p:cNvCxnSpPr>
          <p:nvPr/>
        </p:nvCxnSpPr>
        <p:spPr>
          <a:xfrm>
            <a:off x="5167313" y="3838650"/>
            <a:ext cx="4081462" cy="0"/>
          </a:xfrm>
          <a:prstGeom prst="straightConnector1">
            <a:avLst/>
          </a:prstGeom>
          <a:noFill/>
          <a:ln w="9525" cap="flat" cmpd="sng">
            <a:solidFill>
              <a:srgbClr val="3A4C6B"/>
            </a:solidFill>
            <a:prstDash val="solid"/>
            <a:round/>
            <a:headEnd type="none" w="med" len="med"/>
            <a:tailEnd type="none" w="med" len="med"/>
          </a:ln>
        </p:spPr>
      </p:cxnSp>
      <p:sp>
        <p:nvSpPr>
          <p:cNvPr id="6" name="Google Shape;105;p25">
            <a:extLst>
              <a:ext uri="{FF2B5EF4-FFF2-40B4-BE49-F238E27FC236}">
                <a16:creationId xmlns:a16="http://schemas.microsoft.com/office/drawing/2014/main" id="{281B154D-6110-4F67-0442-C191E6E52DE3}"/>
              </a:ext>
            </a:extLst>
          </p:cNvPr>
          <p:cNvSpPr txBox="1">
            <a:spLocks/>
          </p:cNvSpPr>
          <p:nvPr/>
        </p:nvSpPr>
        <p:spPr>
          <a:xfrm>
            <a:off x="228600" y="4622241"/>
            <a:ext cx="1287001" cy="521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6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lgn="l"/>
            <a:r>
              <a:rPr lang="en-GB" sz="800" dirty="0">
                <a:latin typeface="Space Grotesk Medium" panose="020B0604020202020204" charset="0"/>
                <a:cs typeface="Space Grotesk Medium" panose="020B0604020202020204" charset="0"/>
              </a:rPr>
              <a:t>NAUMAN SHAHID</a:t>
            </a:r>
            <a:br>
              <a:rPr lang="en-GB" sz="800" dirty="0">
                <a:latin typeface="Space Grotesk Medium" panose="020B0604020202020204" charset="0"/>
                <a:cs typeface="Space Grotesk Medium" panose="020B0604020202020204" charset="0"/>
              </a:rPr>
            </a:br>
            <a:r>
              <a:rPr lang="en-GB" sz="800" dirty="0">
                <a:latin typeface="Space Grotesk Medium" panose="020B0604020202020204" charset="0"/>
                <a:cs typeface="Space Grotesk Medium" panose="020B0604020202020204" charset="0"/>
              </a:rPr>
              <a:t>LEAD DATA SCIENTIST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8A006D68-7975-74F4-BA50-48F8478957C2}"/>
            </a:ext>
          </a:extLst>
        </p:cNvPr>
        <p:cNvGrpSpPr/>
        <p:nvPr/>
      </p:nvGrpSpPr>
      <p:grpSpPr>
        <a:xfrm>
          <a:off x="0" y="0"/>
          <a:ext cx="0" cy="0"/>
          <a:chOff x="0" y="0"/>
          <a:chExt cx="0" cy="0"/>
        </a:xfrm>
      </p:grpSpPr>
      <p:pic>
        <p:nvPicPr>
          <p:cNvPr id="4" name="Picture 3" descr="A computer graphic with many symbols&#10;&#10;AI-generated content may be incorrect.">
            <a:extLst>
              <a:ext uri="{FF2B5EF4-FFF2-40B4-BE49-F238E27FC236}">
                <a16:creationId xmlns:a16="http://schemas.microsoft.com/office/drawing/2014/main" id="{BAA26329-79C8-6E06-38FA-4E4786C92239}"/>
              </a:ext>
            </a:extLst>
          </p:cNvPr>
          <p:cNvPicPr>
            <a:picLocks noChangeAspect="1"/>
          </p:cNvPicPr>
          <p:nvPr/>
        </p:nvPicPr>
        <p:blipFill>
          <a:blip r:embed="rId3" cstate="screen">
            <a:alphaModFix amt="8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194" name="Google Shape;194;p31">
            <a:extLst>
              <a:ext uri="{FF2B5EF4-FFF2-40B4-BE49-F238E27FC236}">
                <a16:creationId xmlns:a16="http://schemas.microsoft.com/office/drawing/2014/main" id="{74CAAEED-F37D-47B2-21C3-A2D448EE80B7}"/>
              </a:ext>
            </a:extLst>
          </p:cNvPr>
          <p:cNvSpPr txBox="1">
            <a:spLocks noGrp="1"/>
          </p:cNvSpPr>
          <p:nvPr>
            <p:ph type="title"/>
          </p:nvPr>
        </p:nvSpPr>
        <p:spPr>
          <a:xfrm>
            <a:off x="228600" y="228600"/>
            <a:ext cx="5986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Exploratory Data Analysis (SQL)</a:t>
            </a:r>
            <a:endParaRPr dirty="0"/>
          </a:p>
        </p:txBody>
      </p:sp>
      <p:sp>
        <p:nvSpPr>
          <p:cNvPr id="196" name="Google Shape;196;p31">
            <a:extLst>
              <a:ext uri="{FF2B5EF4-FFF2-40B4-BE49-F238E27FC236}">
                <a16:creationId xmlns:a16="http://schemas.microsoft.com/office/drawing/2014/main" id="{D08F3D63-3D63-3E4A-FDFE-BD4A765484B6}"/>
              </a:ext>
            </a:extLst>
          </p:cNvPr>
          <p:cNvSpPr txBox="1">
            <a:spLocks noGrp="1"/>
          </p:cNvSpPr>
          <p:nvPr>
            <p:ph type="subTitle" idx="2"/>
          </p:nvPr>
        </p:nvSpPr>
        <p:spPr>
          <a:xfrm>
            <a:off x="228600" y="801301"/>
            <a:ext cx="5453010" cy="703650"/>
          </a:xfrm>
          <a:prstGeom prst="rect">
            <a:avLst/>
          </a:prstGeom>
        </p:spPr>
        <p:txBody>
          <a:bodyPr spcFirstLastPara="1" wrap="square" lIns="91425" tIns="91425" rIns="91425" bIns="91425" anchor="t" anchorCtr="0">
            <a:noAutofit/>
          </a:bodyPr>
          <a:lstStyle/>
          <a:p>
            <a:pPr marL="0" lvl="0" indent="0"/>
            <a:r>
              <a:rPr lang="en-GB" dirty="0"/>
              <a:t>We transformed our dataset into a relational database to execute structured queries (SQL). The objective was to validate data integrity and calculate key performance indicators (KPIs) before modelling.</a:t>
            </a:r>
          </a:p>
        </p:txBody>
      </p:sp>
      <p:sp>
        <p:nvSpPr>
          <p:cNvPr id="9" name="Google Shape;105;p25">
            <a:extLst>
              <a:ext uri="{FF2B5EF4-FFF2-40B4-BE49-F238E27FC236}">
                <a16:creationId xmlns:a16="http://schemas.microsoft.com/office/drawing/2014/main" id="{35A824F8-6805-9E9E-CBC2-1395E0433358}"/>
              </a:ext>
            </a:extLst>
          </p:cNvPr>
          <p:cNvSpPr txBox="1">
            <a:spLocks/>
          </p:cNvSpPr>
          <p:nvPr/>
        </p:nvSpPr>
        <p:spPr>
          <a:xfrm>
            <a:off x="-1" y="4795085"/>
            <a:ext cx="4527501" cy="376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sz="900" cap="all" dirty="0">
                <a:latin typeface="Space Grotesk Medium" panose="020B0604020202020204" charset="0"/>
                <a:cs typeface="Space Grotesk Medium" panose="020B0604020202020204" charset="0"/>
                <a:hlinkClick r:id="rId4"/>
              </a:rPr>
              <a:t>GITHUB REPOSITORY: 04_EDA_SQL.ipynb </a:t>
            </a:r>
            <a:endParaRPr lang="en-GB" sz="900" cap="all" dirty="0">
              <a:latin typeface="Space Grotesk Medium" panose="020B0604020202020204" charset="0"/>
              <a:cs typeface="Space Grotesk Medium" panose="020B0604020202020204" charset="0"/>
            </a:endParaRPr>
          </a:p>
        </p:txBody>
      </p:sp>
      <p:cxnSp>
        <p:nvCxnSpPr>
          <p:cNvPr id="10" name="Google Shape;109;p25">
            <a:extLst>
              <a:ext uri="{FF2B5EF4-FFF2-40B4-BE49-F238E27FC236}">
                <a16:creationId xmlns:a16="http://schemas.microsoft.com/office/drawing/2014/main" id="{BFBEE874-06CA-541A-7977-574848A194EF}"/>
              </a:ext>
            </a:extLst>
          </p:cNvPr>
          <p:cNvCxnSpPr>
            <a:cxnSpLocks/>
          </p:cNvCxnSpPr>
          <p:nvPr/>
        </p:nvCxnSpPr>
        <p:spPr>
          <a:xfrm>
            <a:off x="-66033" y="5068139"/>
            <a:ext cx="4527501" cy="0"/>
          </a:xfrm>
          <a:prstGeom prst="straightConnector1">
            <a:avLst/>
          </a:prstGeom>
          <a:noFill/>
          <a:ln w="9525" cap="flat" cmpd="sng">
            <a:solidFill>
              <a:srgbClr val="3A4C6B"/>
            </a:solidFill>
            <a:prstDash val="solid"/>
            <a:round/>
            <a:headEnd type="none" w="med" len="med"/>
            <a:tailEnd type="none" w="med" len="med"/>
          </a:ln>
        </p:spPr>
      </p:cxnSp>
      <p:sp>
        <p:nvSpPr>
          <p:cNvPr id="26" name="Google Shape;196;p31">
            <a:extLst>
              <a:ext uri="{FF2B5EF4-FFF2-40B4-BE49-F238E27FC236}">
                <a16:creationId xmlns:a16="http://schemas.microsoft.com/office/drawing/2014/main" id="{62BE46E5-8157-D4C9-801C-655EA75D3030}"/>
              </a:ext>
            </a:extLst>
          </p:cNvPr>
          <p:cNvSpPr txBox="1">
            <a:spLocks/>
          </p:cNvSpPr>
          <p:nvPr/>
        </p:nvSpPr>
        <p:spPr>
          <a:xfrm>
            <a:off x="571322" y="1599678"/>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Database Integration: </a:t>
            </a:r>
            <a:r>
              <a:rPr lang="en-GB" sz="1100" dirty="0"/>
              <a:t>Loaded the cleaned dataset into a </a:t>
            </a:r>
            <a:r>
              <a:rPr lang="en-GB" sz="1100" b="1" dirty="0"/>
              <a:t>Db2/SQLite</a:t>
            </a:r>
            <a:r>
              <a:rPr lang="en-GB" sz="1100" dirty="0"/>
              <a:t> environment.</a:t>
            </a:r>
          </a:p>
          <a:p>
            <a:pPr marL="0" indent="0"/>
            <a:endParaRPr lang="en-GB" sz="1100" dirty="0"/>
          </a:p>
          <a:p>
            <a:pPr marL="0" indent="0"/>
            <a:endParaRPr lang="en-GB" sz="1100" dirty="0"/>
          </a:p>
        </p:txBody>
      </p:sp>
      <p:sp>
        <p:nvSpPr>
          <p:cNvPr id="3" name="Google Shape;196;p31">
            <a:extLst>
              <a:ext uri="{FF2B5EF4-FFF2-40B4-BE49-F238E27FC236}">
                <a16:creationId xmlns:a16="http://schemas.microsoft.com/office/drawing/2014/main" id="{11FA36A9-C4A9-3DB2-DB1C-CAADE8C39219}"/>
              </a:ext>
            </a:extLst>
          </p:cNvPr>
          <p:cNvSpPr txBox="1">
            <a:spLocks/>
          </p:cNvSpPr>
          <p:nvPr/>
        </p:nvSpPr>
        <p:spPr>
          <a:xfrm>
            <a:off x="571322" y="2078165"/>
            <a:ext cx="5900894"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Site &amp; Payload Analysis:</a:t>
            </a:r>
            <a:endParaRPr lang="en-GB" sz="1100" dirty="0"/>
          </a:p>
        </p:txBody>
      </p:sp>
      <p:sp>
        <p:nvSpPr>
          <p:cNvPr id="6" name="Google Shape;196;p31">
            <a:extLst>
              <a:ext uri="{FF2B5EF4-FFF2-40B4-BE49-F238E27FC236}">
                <a16:creationId xmlns:a16="http://schemas.microsoft.com/office/drawing/2014/main" id="{CE3E367E-9364-645A-817D-B8A21A89AF66}"/>
              </a:ext>
            </a:extLst>
          </p:cNvPr>
          <p:cNvSpPr txBox="1">
            <a:spLocks/>
          </p:cNvSpPr>
          <p:nvPr/>
        </p:nvSpPr>
        <p:spPr>
          <a:xfrm>
            <a:off x="742683" y="2376590"/>
            <a:ext cx="4091308" cy="7734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000" dirty="0"/>
              <a:t>Queried </a:t>
            </a:r>
            <a:r>
              <a:rPr lang="en-GB" sz="1000" b="1" dirty="0"/>
              <a:t>DISTINCT</a:t>
            </a:r>
            <a:r>
              <a:rPr lang="en-GB" sz="1000" dirty="0"/>
              <a:t> Launch Sites to verify operation bases.</a:t>
            </a:r>
          </a:p>
          <a:p>
            <a:pPr marL="0" indent="0"/>
            <a:endParaRPr lang="en-GB" sz="1000" dirty="0"/>
          </a:p>
          <a:p>
            <a:pPr marL="0" indent="0"/>
            <a:r>
              <a:rPr lang="en-GB" sz="1000" dirty="0"/>
              <a:t>Calculated </a:t>
            </a:r>
            <a:r>
              <a:rPr lang="en-GB" sz="1000" b="1" dirty="0"/>
              <a:t>SUM</a:t>
            </a:r>
            <a:r>
              <a:rPr lang="en-GB" sz="1000" dirty="0"/>
              <a:t> and </a:t>
            </a:r>
            <a:r>
              <a:rPr lang="en-GB" sz="1000" b="1" dirty="0"/>
              <a:t>AVG</a:t>
            </a:r>
            <a:r>
              <a:rPr lang="en-GB" sz="1000" dirty="0"/>
              <a:t> Payload Mass for specific clients (NASA CRS) and Booster Versions (F9 v1.1) to establish baseline capacities.</a:t>
            </a:r>
          </a:p>
        </p:txBody>
      </p:sp>
      <p:sp>
        <p:nvSpPr>
          <p:cNvPr id="11" name="Google Shape;196;p31">
            <a:extLst>
              <a:ext uri="{FF2B5EF4-FFF2-40B4-BE49-F238E27FC236}">
                <a16:creationId xmlns:a16="http://schemas.microsoft.com/office/drawing/2014/main" id="{01B77090-16CE-D2C6-6F2F-8F59A797EBF8}"/>
              </a:ext>
            </a:extLst>
          </p:cNvPr>
          <p:cNvSpPr txBox="1">
            <a:spLocks/>
          </p:cNvSpPr>
          <p:nvPr/>
        </p:nvSpPr>
        <p:spPr>
          <a:xfrm>
            <a:off x="571322" y="3139680"/>
            <a:ext cx="5900894"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Outcome &amp; Temporal Tracking:</a:t>
            </a:r>
            <a:endParaRPr lang="en-GB" sz="1100" dirty="0"/>
          </a:p>
        </p:txBody>
      </p:sp>
      <p:sp>
        <p:nvSpPr>
          <p:cNvPr id="13" name="Google Shape;196;p31">
            <a:extLst>
              <a:ext uri="{FF2B5EF4-FFF2-40B4-BE49-F238E27FC236}">
                <a16:creationId xmlns:a16="http://schemas.microsoft.com/office/drawing/2014/main" id="{8785843D-A72D-750A-C1DF-2F29D47CF498}"/>
              </a:ext>
            </a:extLst>
          </p:cNvPr>
          <p:cNvSpPr txBox="1">
            <a:spLocks/>
          </p:cNvSpPr>
          <p:nvPr/>
        </p:nvSpPr>
        <p:spPr>
          <a:xfrm>
            <a:off x="742683" y="3438106"/>
            <a:ext cx="4091308" cy="9414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000" dirty="0"/>
              <a:t>Isolated specific success milestones </a:t>
            </a:r>
            <a:r>
              <a:rPr lang="en-GB" sz="1000" dirty="0">
                <a:latin typeface="Hind" panose="02000000000000000000" pitchFamily="2" charset="0"/>
                <a:ea typeface="JetBrainsMono NF" panose="02000009000000000000" pitchFamily="50" charset="0"/>
                <a:cs typeface="Hind" panose="02000000000000000000" pitchFamily="2" charset="0"/>
              </a:rPr>
              <a:t>(e.g., </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MIN(Date)</a:t>
            </a:r>
            <a:r>
              <a:rPr lang="en-GB" sz="1000" dirty="0"/>
              <a:t> for the first Ground Pad landing).</a:t>
            </a:r>
          </a:p>
          <a:p>
            <a:pPr marL="0" indent="0"/>
            <a:endParaRPr lang="en-GB" sz="1000" dirty="0"/>
          </a:p>
          <a:p>
            <a:pPr marL="0" indent="0"/>
            <a:r>
              <a:rPr lang="en-GB" sz="1000" dirty="0"/>
              <a:t>Executed complex </a:t>
            </a:r>
            <a:r>
              <a:rPr lang="en-GB" sz="1000" b="1" dirty="0"/>
              <a:t>GROUP BY </a:t>
            </a:r>
            <a:r>
              <a:rPr lang="en-GB" sz="1000" dirty="0"/>
              <a:t>and </a:t>
            </a:r>
            <a:r>
              <a:rPr lang="en-GB" sz="1000" b="1" dirty="0"/>
              <a:t>ORDER BY </a:t>
            </a:r>
            <a:r>
              <a:rPr lang="en-GB" sz="1000" dirty="0"/>
              <a:t>queries to rank landing outcomes (Success vs. Failure) over specific date ranges (2010–2017).</a:t>
            </a:r>
          </a:p>
        </p:txBody>
      </p:sp>
      <p:sp>
        <p:nvSpPr>
          <p:cNvPr id="14" name="Google Shape;196;p31">
            <a:extLst>
              <a:ext uri="{FF2B5EF4-FFF2-40B4-BE49-F238E27FC236}">
                <a16:creationId xmlns:a16="http://schemas.microsoft.com/office/drawing/2014/main" id="{E3C0CFD7-5F11-CE78-BE27-1CC630ACAE98}"/>
              </a:ext>
            </a:extLst>
          </p:cNvPr>
          <p:cNvSpPr txBox="1">
            <a:spLocks/>
          </p:cNvSpPr>
          <p:nvPr/>
        </p:nvSpPr>
        <p:spPr>
          <a:xfrm>
            <a:off x="5159998" y="4367435"/>
            <a:ext cx="2605088" cy="6895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Ranking Landing Outcomes (2010 - 2017)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COUNT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as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Outcome_Count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WHERE Date BETWEEN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'2010-06-04'</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AND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'2017-03-20'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GROUP BY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ORDER BY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Outcome_Count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DESC</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pic>
        <p:nvPicPr>
          <p:cNvPr id="19" name="Picture 18" descr="A diagram of a company&#10;&#10;AI-generated content may be incorrect.">
            <a:extLst>
              <a:ext uri="{FF2B5EF4-FFF2-40B4-BE49-F238E27FC236}">
                <a16:creationId xmlns:a16="http://schemas.microsoft.com/office/drawing/2014/main" id="{1BC9B455-B6AD-F51C-65FA-BC7443E7B24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59998" y="451518"/>
            <a:ext cx="3823181" cy="3692999"/>
          </a:xfrm>
          <a:prstGeom prst="rect">
            <a:avLst/>
          </a:prstGeom>
        </p:spPr>
      </p:pic>
    </p:spTree>
    <p:extLst>
      <p:ext uri="{BB962C8B-B14F-4D97-AF65-F5344CB8AC3E}">
        <p14:creationId xmlns:p14="http://schemas.microsoft.com/office/powerpoint/2010/main" val="2627803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DFBE483E-6E17-E072-0F80-77239C80E192}"/>
            </a:ext>
          </a:extLst>
        </p:cNvPr>
        <p:cNvGrpSpPr/>
        <p:nvPr/>
      </p:nvGrpSpPr>
      <p:grpSpPr>
        <a:xfrm>
          <a:off x="0" y="0"/>
          <a:ext cx="0" cy="0"/>
          <a:chOff x="0" y="0"/>
          <a:chExt cx="0" cy="0"/>
        </a:xfrm>
      </p:grpSpPr>
      <p:pic>
        <p:nvPicPr>
          <p:cNvPr id="22" name="Picture 21" descr="A diagram of a graph and diagram&#10;&#10;AI-generated content may be incorrect.">
            <a:extLst>
              <a:ext uri="{FF2B5EF4-FFF2-40B4-BE49-F238E27FC236}">
                <a16:creationId xmlns:a16="http://schemas.microsoft.com/office/drawing/2014/main" id="{78D6A69F-D184-12E1-9AC0-9259AA146D30}"/>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194" name="Google Shape;194;p31">
            <a:extLst>
              <a:ext uri="{FF2B5EF4-FFF2-40B4-BE49-F238E27FC236}">
                <a16:creationId xmlns:a16="http://schemas.microsoft.com/office/drawing/2014/main" id="{DDFF1A83-647B-F074-6542-8AF81A0DF859}"/>
              </a:ext>
            </a:extLst>
          </p:cNvPr>
          <p:cNvSpPr txBox="1">
            <a:spLocks noGrp="1"/>
          </p:cNvSpPr>
          <p:nvPr>
            <p:ph type="title"/>
          </p:nvPr>
        </p:nvSpPr>
        <p:spPr>
          <a:xfrm>
            <a:off x="228600" y="228600"/>
            <a:ext cx="5986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Exploratory Data Visualisation</a:t>
            </a:r>
            <a:endParaRPr dirty="0"/>
          </a:p>
        </p:txBody>
      </p:sp>
      <p:sp>
        <p:nvSpPr>
          <p:cNvPr id="196" name="Google Shape;196;p31">
            <a:extLst>
              <a:ext uri="{FF2B5EF4-FFF2-40B4-BE49-F238E27FC236}">
                <a16:creationId xmlns:a16="http://schemas.microsoft.com/office/drawing/2014/main" id="{D928A748-52B6-C997-0772-790FF0C5E86D}"/>
              </a:ext>
            </a:extLst>
          </p:cNvPr>
          <p:cNvSpPr txBox="1">
            <a:spLocks noGrp="1"/>
          </p:cNvSpPr>
          <p:nvPr>
            <p:ph type="subTitle" idx="2"/>
          </p:nvPr>
        </p:nvSpPr>
        <p:spPr>
          <a:xfrm>
            <a:off x="228600" y="854801"/>
            <a:ext cx="5453010" cy="703650"/>
          </a:xfrm>
          <a:prstGeom prst="rect">
            <a:avLst/>
          </a:prstGeom>
        </p:spPr>
        <p:txBody>
          <a:bodyPr spcFirstLastPara="1" wrap="square" lIns="91425" tIns="91425" rIns="91425" bIns="91425" anchor="t" anchorCtr="0">
            <a:noAutofit/>
          </a:bodyPr>
          <a:lstStyle/>
          <a:p>
            <a:pPr marL="0" lvl="0" indent="0"/>
            <a:r>
              <a:rPr lang="en-GB" dirty="0"/>
              <a:t>We utilised </a:t>
            </a:r>
            <a:r>
              <a:rPr lang="en-GB" b="1" dirty="0"/>
              <a:t>Seaborn</a:t>
            </a:r>
            <a:r>
              <a:rPr lang="en-GB" dirty="0"/>
              <a:t> and </a:t>
            </a:r>
            <a:r>
              <a:rPr lang="en-GB" b="1" dirty="0"/>
              <a:t>Matplotlib</a:t>
            </a:r>
            <a:r>
              <a:rPr lang="en-GB" dirty="0"/>
              <a:t> to conduct a three-pronged visual analysis. Our goal was to verify if specific variables (Payload, Orbit, Experience) were reliable predictors of success.</a:t>
            </a:r>
          </a:p>
        </p:txBody>
      </p:sp>
      <p:sp>
        <p:nvSpPr>
          <p:cNvPr id="9" name="Google Shape;105;p25">
            <a:extLst>
              <a:ext uri="{FF2B5EF4-FFF2-40B4-BE49-F238E27FC236}">
                <a16:creationId xmlns:a16="http://schemas.microsoft.com/office/drawing/2014/main" id="{1BDAFFD0-0F05-5DA5-C351-7F35373244DA}"/>
              </a:ext>
            </a:extLst>
          </p:cNvPr>
          <p:cNvSpPr txBox="1">
            <a:spLocks/>
          </p:cNvSpPr>
          <p:nvPr/>
        </p:nvSpPr>
        <p:spPr>
          <a:xfrm>
            <a:off x="-1" y="4795085"/>
            <a:ext cx="4527501" cy="376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sz="900" cap="all" dirty="0">
                <a:latin typeface="Space Grotesk Medium" panose="020B0604020202020204" charset="0"/>
                <a:cs typeface="Space Grotesk Medium" panose="020B0604020202020204" charset="0"/>
                <a:hlinkClick r:id="rId4"/>
              </a:rPr>
              <a:t>GITHUB REPOSITORY: 05_EDA_Dataviz.ipynb </a:t>
            </a:r>
            <a:endParaRPr lang="en-GB" sz="900" cap="all" dirty="0">
              <a:latin typeface="Space Grotesk Medium" panose="020B0604020202020204" charset="0"/>
              <a:cs typeface="Space Grotesk Medium" panose="020B0604020202020204" charset="0"/>
            </a:endParaRPr>
          </a:p>
        </p:txBody>
      </p:sp>
      <p:cxnSp>
        <p:nvCxnSpPr>
          <p:cNvPr id="10" name="Google Shape;109;p25">
            <a:extLst>
              <a:ext uri="{FF2B5EF4-FFF2-40B4-BE49-F238E27FC236}">
                <a16:creationId xmlns:a16="http://schemas.microsoft.com/office/drawing/2014/main" id="{109815DF-CBA8-9ECE-5391-2D768FE1E125}"/>
              </a:ext>
            </a:extLst>
          </p:cNvPr>
          <p:cNvCxnSpPr>
            <a:cxnSpLocks/>
          </p:cNvCxnSpPr>
          <p:nvPr/>
        </p:nvCxnSpPr>
        <p:spPr>
          <a:xfrm>
            <a:off x="-66033" y="5068139"/>
            <a:ext cx="4527501" cy="0"/>
          </a:xfrm>
          <a:prstGeom prst="straightConnector1">
            <a:avLst/>
          </a:prstGeom>
          <a:noFill/>
          <a:ln w="9525" cap="flat" cmpd="sng">
            <a:solidFill>
              <a:srgbClr val="3A4C6B"/>
            </a:solidFill>
            <a:prstDash val="solid"/>
            <a:round/>
            <a:headEnd type="none" w="med" len="med"/>
            <a:tailEnd type="none" w="med" len="med"/>
          </a:ln>
        </p:spPr>
      </p:cxnSp>
      <p:sp>
        <p:nvSpPr>
          <p:cNvPr id="26" name="Google Shape;196;p31">
            <a:extLst>
              <a:ext uri="{FF2B5EF4-FFF2-40B4-BE49-F238E27FC236}">
                <a16:creationId xmlns:a16="http://schemas.microsoft.com/office/drawing/2014/main" id="{2FE7B6CA-F9BB-EE3B-7809-43B3C0F9A40D}"/>
              </a:ext>
            </a:extLst>
          </p:cNvPr>
          <p:cNvSpPr txBox="1">
            <a:spLocks/>
          </p:cNvSpPr>
          <p:nvPr/>
        </p:nvSpPr>
        <p:spPr>
          <a:xfrm>
            <a:off x="517818" y="1687226"/>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Scatter Plots (Correlation Analysis):</a:t>
            </a:r>
          </a:p>
        </p:txBody>
      </p:sp>
      <p:sp>
        <p:nvSpPr>
          <p:cNvPr id="6" name="Google Shape;196;p31">
            <a:extLst>
              <a:ext uri="{FF2B5EF4-FFF2-40B4-BE49-F238E27FC236}">
                <a16:creationId xmlns:a16="http://schemas.microsoft.com/office/drawing/2014/main" id="{C5EC4690-DC14-4263-8E7C-76FBAD870CE7}"/>
              </a:ext>
            </a:extLst>
          </p:cNvPr>
          <p:cNvSpPr txBox="1">
            <a:spLocks/>
          </p:cNvSpPr>
          <p:nvPr/>
        </p:nvSpPr>
        <p:spPr>
          <a:xfrm>
            <a:off x="722516" y="2011071"/>
            <a:ext cx="3888393" cy="1124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Chart: </a:t>
            </a:r>
            <a:r>
              <a:rPr lang="en-GB" sz="700" dirty="0" err="1">
                <a:latin typeface="JetBrainsMono NF" panose="02000009000000000000" pitchFamily="50" charset="0"/>
                <a:ea typeface="JetBrainsMono NF" panose="02000009000000000000" pitchFamily="50" charset="0"/>
                <a:cs typeface="JetBrainsMono NF" panose="02000009000000000000" pitchFamily="50" charset="0"/>
              </a:rPr>
              <a:t>sns.catplot</a:t>
            </a:r>
            <a:r>
              <a:rPr lang="en-GB" sz="900" dirty="0"/>
              <a:t> mapping Flight Number and Payload Mass against Launch Site and Orbit.</a:t>
            </a:r>
          </a:p>
          <a:p>
            <a:pPr marL="0" indent="0"/>
            <a:endParaRPr lang="en-GB" sz="900" dirty="0"/>
          </a:p>
          <a:p>
            <a:pPr marL="0" indent="0"/>
            <a:r>
              <a:rPr lang="en-GB" sz="900" b="1" dirty="0"/>
              <a:t>The Why:</a:t>
            </a:r>
            <a:r>
              <a:rPr lang="en-GB" sz="900" dirty="0"/>
              <a:t> To detect if "Mission Experience" (Flight Number) or "Mass Constraints" (Payload) negatively impact landing rates. This revealed that heavy payloads are strictly limited to specific launch sites (e.g., no heavy launches at VAFB).</a:t>
            </a:r>
          </a:p>
        </p:txBody>
      </p:sp>
      <p:sp>
        <p:nvSpPr>
          <p:cNvPr id="14" name="Google Shape;196;p31">
            <a:extLst>
              <a:ext uri="{FF2B5EF4-FFF2-40B4-BE49-F238E27FC236}">
                <a16:creationId xmlns:a16="http://schemas.microsoft.com/office/drawing/2014/main" id="{2E8D5F1A-1305-1054-FF4B-BE602231D194}"/>
              </a:ext>
            </a:extLst>
          </p:cNvPr>
          <p:cNvSpPr txBox="1">
            <a:spLocks/>
          </p:cNvSpPr>
          <p:nvPr/>
        </p:nvSpPr>
        <p:spPr>
          <a:xfrm>
            <a:off x="6147356" y="308555"/>
            <a:ext cx="2605088" cy="10637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1. Correlation: Payload vs Launch Site</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sns.catplot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(y=</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LaunchSite</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x=</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PayloadMass</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hue=</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"Class"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data=</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aspect=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5</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2. Trend: Success Rate over Time</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'Year'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Extract_year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"Date"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df.groupby</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'Year'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Class'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].mean().plot(kind=</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'line'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3. Feature Engineering</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features_one_hot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pd.get_dummies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(features, columns=[</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'Orbit'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LaunchSite</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sp>
        <p:nvSpPr>
          <p:cNvPr id="5" name="Google Shape;196;p31">
            <a:extLst>
              <a:ext uri="{FF2B5EF4-FFF2-40B4-BE49-F238E27FC236}">
                <a16:creationId xmlns:a16="http://schemas.microsoft.com/office/drawing/2014/main" id="{EC206E81-9D42-55EA-C29B-90BC3BEF65CC}"/>
              </a:ext>
            </a:extLst>
          </p:cNvPr>
          <p:cNvSpPr txBox="1">
            <a:spLocks/>
          </p:cNvSpPr>
          <p:nvPr/>
        </p:nvSpPr>
        <p:spPr>
          <a:xfrm>
            <a:off x="517818" y="3216723"/>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Bar Charts (Comparative Analysis):</a:t>
            </a:r>
          </a:p>
        </p:txBody>
      </p:sp>
      <p:sp>
        <p:nvSpPr>
          <p:cNvPr id="7" name="Google Shape;196;p31">
            <a:extLst>
              <a:ext uri="{FF2B5EF4-FFF2-40B4-BE49-F238E27FC236}">
                <a16:creationId xmlns:a16="http://schemas.microsoft.com/office/drawing/2014/main" id="{F5442FB3-9CC4-47DB-ADCC-8C6F21517F6A}"/>
              </a:ext>
            </a:extLst>
          </p:cNvPr>
          <p:cNvSpPr txBox="1">
            <a:spLocks/>
          </p:cNvSpPr>
          <p:nvPr/>
        </p:nvSpPr>
        <p:spPr>
          <a:xfrm>
            <a:off x="722516" y="3540568"/>
            <a:ext cx="3888393" cy="7407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Chart: </a:t>
            </a:r>
            <a:r>
              <a:rPr lang="en-GB" sz="900" dirty="0"/>
              <a:t>Aggregated Success Rate grouped by </a:t>
            </a:r>
            <a:r>
              <a:rPr lang="en-GB" sz="900" i="1" dirty="0"/>
              <a:t>Orbit Type</a:t>
            </a:r>
            <a:r>
              <a:rPr lang="en-GB" sz="900" dirty="0"/>
              <a:t>.</a:t>
            </a:r>
          </a:p>
          <a:p>
            <a:pPr marL="0" indent="0"/>
            <a:endParaRPr lang="en-GB" sz="900" dirty="0"/>
          </a:p>
          <a:p>
            <a:pPr marL="0" indent="0"/>
            <a:r>
              <a:rPr lang="en-GB" sz="900" b="1" dirty="0"/>
              <a:t>The Why:</a:t>
            </a:r>
            <a:r>
              <a:rPr lang="en-GB" sz="900" dirty="0"/>
              <a:t> To benchmark reliability across different destinations. This identified high-risk orbits (GTO) versus high-success orbits (ES-L1, SSO).</a:t>
            </a:r>
          </a:p>
        </p:txBody>
      </p:sp>
      <p:sp>
        <p:nvSpPr>
          <p:cNvPr id="8" name="Google Shape;196;p31">
            <a:extLst>
              <a:ext uri="{FF2B5EF4-FFF2-40B4-BE49-F238E27FC236}">
                <a16:creationId xmlns:a16="http://schemas.microsoft.com/office/drawing/2014/main" id="{FF9FA1F8-A757-84B3-EC09-B17F248DFB60}"/>
              </a:ext>
            </a:extLst>
          </p:cNvPr>
          <p:cNvSpPr txBox="1">
            <a:spLocks/>
          </p:cNvSpPr>
          <p:nvPr/>
        </p:nvSpPr>
        <p:spPr>
          <a:xfrm>
            <a:off x="4813824" y="3222992"/>
            <a:ext cx="409130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Line Charts (Temporal Analysis):</a:t>
            </a:r>
          </a:p>
        </p:txBody>
      </p:sp>
      <p:sp>
        <p:nvSpPr>
          <p:cNvPr id="12" name="Google Shape;196;p31">
            <a:extLst>
              <a:ext uri="{FF2B5EF4-FFF2-40B4-BE49-F238E27FC236}">
                <a16:creationId xmlns:a16="http://schemas.microsoft.com/office/drawing/2014/main" id="{3F2600CF-8A1E-3F57-2BEE-6F31DAA10B02}"/>
              </a:ext>
            </a:extLst>
          </p:cNvPr>
          <p:cNvSpPr txBox="1">
            <a:spLocks/>
          </p:cNvSpPr>
          <p:nvPr/>
        </p:nvSpPr>
        <p:spPr>
          <a:xfrm>
            <a:off x="5018522" y="3546836"/>
            <a:ext cx="4003880" cy="8582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Chart: </a:t>
            </a:r>
            <a:r>
              <a:rPr lang="en-GB" sz="900" dirty="0"/>
              <a:t>Yearly Average Success Rate.</a:t>
            </a:r>
          </a:p>
          <a:p>
            <a:pPr marL="0" indent="0"/>
            <a:endParaRPr lang="en-GB" sz="900" dirty="0"/>
          </a:p>
          <a:p>
            <a:pPr marL="0" indent="0"/>
            <a:r>
              <a:rPr lang="en-GB" sz="900" b="1" dirty="0"/>
              <a:t>The Why:</a:t>
            </a:r>
            <a:r>
              <a:rPr lang="en-GB" sz="900" dirty="0"/>
              <a:t> To visualise the "Learning Curve." We needed to prove that failure rates were a historical artifact and that recent reliability (post-2015) is significantly higher.</a:t>
            </a:r>
          </a:p>
        </p:txBody>
      </p:sp>
      <p:sp>
        <p:nvSpPr>
          <p:cNvPr id="16" name="Google Shape;196;p31">
            <a:extLst>
              <a:ext uri="{FF2B5EF4-FFF2-40B4-BE49-F238E27FC236}">
                <a16:creationId xmlns:a16="http://schemas.microsoft.com/office/drawing/2014/main" id="{D578C1AD-BF7B-C224-0DBC-087BAA7DB7FF}"/>
              </a:ext>
            </a:extLst>
          </p:cNvPr>
          <p:cNvSpPr txBox="1">
            <a:spLocks/>
          </p:cNvSpPr>
          <p:nvPr/>
        </p:nvSpPr>
        <p:spPr>
          <a:xfrm>
            <a:off x="4813824" y="1690874"/>
            <a:ext cx="409130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Feature Engineering:</a:t>
            </a:r>
          </a:p>
        </p:txBody>
      </p:sp>
      <p:sp>
        <p:nvSpPr>
          <p:cNvPr id="17" name="Google Shape;196;p31">
            <a:extLst>
              <a:ext uri="{FF2B5EF4-FFF2-40B4-BE49-F238E27FC236}">
                <a16:creationId xmlns:a16="http://schemas.microsoft.com/office/drawing/2014/main" id="{0D5C6C15-CD03-6A0A-2D93-A128FE2D273D}"/>
              </a:ext>
            </a:extLst>
          </p:cNvPr>
          <p:cNvSpPr txBox="1">
            <a:spLocks/>
          </p:cNvSpPr>
          <p:nvPr/>
        </p:nvSpPr>
        <p:spPr>
          <a:xfrm>
            <a:off x="5018522" y="2014718"/>
            <a:ext cx="4003880" cy="7429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Technique: </a:t>
            </a:r>
            <a:r>
              <a:rPr lang="en-GB" sz="900" dirty="0"/>
              <a:t>One-Hot Encoding </a:t>
            </a:r>
            <a:r>
              <a:rPr lang="en-GB" sz="700" dirty="0">
                <a:latin typeface="JetBrainsMono NF" panose="02000009000000000000" pitchFamily="50" charset="0"/>
                <a:ea typeface="JetBrainsMono NF" panose="02000009000000000000" pitchFamily="50" charset="0"/>
                <a:cs typeface="JetBrainsMono NF" panose="02000009000000000000" pitchFamily="50" charset="0"/>
              </a:rPr>
              <a:t>(</a:t>
            </a:r>
            <a:r>
              <a:rPr lang="en-GB" sz="700" dirty="0" err="1">
                <a:latin typeface="JetBrainsMono NF" panose="02000009000000000000" pitchFamily="50" charset="0"/>
                <a:ea typeface="JetBrainsMono NF" panose="02000009000000000000" pitchFamily="50" charset="0"/>
                <a:cs typeface="JetBrainsMono NF" panose="02000009000000000000" pitchFamily="50" charset="0"/>
              </a:rPr>
              <a:t>get_dummies</a:t>
            </a:r>
            <a:r>
              <a:rPr lang="en-GB" sz="700" dirty="0">
                <a:latin typeface="JetBrainsMono NF" panose="02000009000000000000" pitchFamily="50" charset="0"/>
                <a:ea typeface="JetBrainsMono NF" panose="02000009000000000000" pitchFamily="50" charset="0"/>
                <a:cs typeface="JetBrainsMono NF" panose="02000009000000000000" pitchFamily="50" charset="0"/>
              </a:rPr>
              <a:t>)</a:t>
            </a:r>
            <a:r>
              <a:rPr lang="en-GB" sz="900" dirty="0"/>
              <a:t>.</a:t>
            </a:r>
          </a:p>
          <a:p>
            <a:pPr marL="0" indent="0"/>
            <a:endParaRPr lang="en-GB" sz="900" dirty="0"/>
          </a:p>
          <a:p>
            <a:pPr marL="0" indent="0"/>
            <a:r>
              <a:rPr lang="en-GB" sz="900" b="1" dirty="0"/>
              <a:t>The Why:</a:t>
            </a:r>
            <a:r>
              <a:rPr lang="en-GB" sz="900" dirty="0"/>
              <a:t> Converted categorical variables (Orbits, Sites) into numerical features, expanding the dataset for the Machine Learning pipeline.</a:t>
            </a:r>
          </a:p>
        </p:txBody>
      </p:sp>
    </p:spTree>
    <p:extLst>
      <p:ext uri="{BB962C8B-B14F-4D97-AF65-F5344CB8AC3E}">
        <p14:creationId xmlns:p14="http://schemas.microsoft.com/office/powerpoint/2010/main" val="16887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BD6AAB84-D42C-F907-04A8-2079665C31EC}"/>
            </a:ext>
          </a:extLst>
        </p:cNvPr>
        <p:cNvGrpSpPr/>
        <p:nvPr/>
      </p:nvGrpSpPr>
      <p:grpSpPr>
        <a:xfrm>
          <a:off x="0" y="0"/>
          <a:ext cx="0" cy="0"/>
          <a:chOff x="0" y="0"/>
          <a:chExt cx="0" cy="0"/>
        </a:xfrm>
      </p:grpSpPr>
      <p:pic>
        <p:nvPicPr>
          <p:cNvPr id="4" name="Picture 3" descr="A map of rockets and a map of a city&#10;&#10;AI-generated content may be incorrect.">
            <a:extLst>
              <a:ext uri="{FF2B5EF4-FFF2-40B4-BE49-F238E27FC236}">
                <a16:creationId xmlns:a16="http://schemas.microsoft.com/office/drawing/2014/main" id="{225CB6D7-28AE-B3F8-4CBA-0920262F2820}"/>
              </a:ext>
            </a:extLst>
          </p:cNvPr>
          <p:cNvPicPr>
            <a:picLocks noChangeAspect="1"/>
          </p:cNvPicPr>
          <p:nvPr/>
        </p:nvPicPr>
        <p:blipFill>
          <a:blip r:embed="rId3" cstate="screen">
            <a:alphaModFix amt="8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94" name="Google Shape;194;p31">
            <a:extLst>
              <a:ext uri="{FF2B5EF4-FFF2-40B4-BE49-F238E27FC236}">
                <a16:creationId xmlns:a16="http://schemas.microsoft.com/office/drawing/2014/main" id="{B02E9E81-3F20-F67D-6FAE-DDF325AEF9C8}"/>
              </a:ext>
            </a:extLst>
          </p:cNvPr>
          <p:cNvSpPr txBox="1">
            <a:spLocks noGrp="1"/>
          </p:cNvSpPr>
          <p:nvPr>
            <p:ph type="title"/>
          </p:nvPr>
        </p:nvSpPr>
        <p:spPr>
          <a:xfrm>
            <a:off x="228600" y="228600"/>
            <a:ext cx="5986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Geospatial Analytics</a:t>
            </a:r>
            <a:endParaRPr dirty="0"/>
          </a:p>
        </p:txBody>
      </p:sp>
      <p:sp>
        <p:nvSpPr>
          <p:cNvPr id="196" name="Google Shape;196;p31">
            <a:extLst>
              <a:ext uri="{FF2B5EF4-FFF2-40B4-BE49-F238E27FC236}">
                <a16:creationId xmlns:a16="http://schemas.microsoft.com/office/drawing/2014/main" id="{2C965152-2058-27D8-72EF-5876BCAD66FB}"/>
              </a:ext>
            </a:extLst>
          </p:cNvPr>
          <p:cNvSpPr txBox="1">
            <a:spLocks noGrp="1"/>
          </p:cNvSpPr>
          <p:nvPr>
            <p:ph type="subTitle" idx="2"/>
          </p:nvPr>
        </p:nvSpPr>
        <p:spPr>
          <a:xfrm>
            <a:off x="228600" y="1007203"/>
            <a:ext cx="5453010" cy="703650"/>
          </a:xfrm>
          <a:prstGeom prst="rect">
            <a:avLst/>
          </a:prstGeom>
        </p:spPr>
        <p:txBody>
          <a:bodyPr spcFirstLastPara="1" wrap="square" lIns="91425" tIns="91425" rIns="91425" bIns="91425" anchor="t" anchorCtr="0">
            <a:noAutofit/>
          </a:bodyPr>
          <a:lstStyle/>
          <a:p>
            <a:pPr marL="0" lvl="0" indent="0"/>
            <a:r>
              <a:rPr lang="en-GB" dirty="0"/>
              <a:t>We utilized </a:t>
            </a:r>
            <a:r>
              <a:rPr lang="en-GB" b="1" dirty="0"/>
              <a:t>Folium</a:t>
            </a:r>
            <a:r>
              <a:rPr lang="en-GB" dirty="0"/>
              <a:t> to visualise the physical constraints of rocketry. The map was not just for display; it was an analytical tool to validate the "Logistics vs. Safety" trade-off.</a:t>
            </a:r>
          </a:p>
        </p:txBody>
      </p:sp>
      <p:sp>
        <p:nvSpPr>
          <p:cNvPr id="9" name="Google Shape;105;p25">
            <a:extLst>
              <a:ext uri="{FF2B5EF4-FFF2-40B4-BE49-F238E27FC236}">
                <a16:creationId xmlns:a16="http://schemas.microsoft.com/office/drawing/2014/main" id="{F65B423C-913F-6978-BC72-9613807AD9AD}"/>
              </a:ext>
            </a:extLst>
          </p:cNvPr>
          <p:cNvSpPr txBox="1">
            <a:spLocks/>
          </p:cNvSpPr>
          <p:nvPr/>
        </p:nvSpPr>
        <p:spPr>
          <a:xfrm>
            <a:off x="-1" y="4795085"/>
            <a:ext cx="4527501" cy="376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sz="900" cap="all" dirty="0">
                <a:latin typeface="Space Grotesk Medium" panose="020B0604020202020204" charset="0"/>
                <a:cs typeface="Space Grotesk Medium" panose="020B0604020202020204" charset="0"/>
                <a:hlinkClick r:id="rId4"/>
              </a:rPr>
              <a:t>GITHUB REPOSITORY: 06_Launch_Site_Location.ipynb </a:t>
            </a:r>
            <a:endParaRPr lang="en-GB" sz="900" cap="all" dirty="0">
              <a:latin typeface="Space Grotesk Medium" panose="020B0604020202020204" charset="0"/>
              <a:cs typeface="Space Grotesk Medium" panose="020B0604020202020204" charset="0"/>
            </a:endParaRPr>
          </a:p>
        </p:txBody>
      </p:sp>
      <p:cxnSp>
        <p:nvCxnSpPr>
          <p:cNvPr id="10" name="Google Shape;109;p25">
            <a:extLst>
              <a:ext uri="{FF2B5EF4-FFF2-40B4-BE49-F238E27FC236}">
                <a16:creationId xmlns:a16="http://schemas.microsoft.com/office/drawing/2014/main" id="{717CF630-5310-B663-9F99-F6F82FA36B5E}"/>
              </a:ext>
            </a:extLst>
          </p:cNvPr>
          <p:cNvCxnSpPr>
            <a:cxnSpLocks/>
          </p:cNvCxnSpPr>
          <p:nvPr/>
        </p:nvCxnSpPr>
        <p:spPr>
          <a:xfrm>
            <a:off x="-66033" y="5068139"/>
            <a:ext cx="4527501" cy="0"/>
          </a:xfrm>
          <a:prstGeom prst="straightConnector1">
            <a:avLst/>
          </a:prstGeom>
          <a:noFill/>
          <a:ln w="9525" cap="flat" cmpd="sng">
            <a:solidFill>
              <a:srgbClr val="3A4C6B"/>
            </a:solidFill>
            <a:prstDash val="solid"/>
            <a:round/>
            <a:headEnd type="none" w="med" len="med"/>
            <a:tailEnd type="none" w="med" len="med"/>
          </a:ln>
        </p:spPr>
      </p:cxnSp>
      <p:sp>
        <p:nvSpPr>
          <p:cNvPr id="26" name="Google Shape;196;p31">
            <a:extLst>
              <a:ext uri="{FF2B5EF4-FFF2-40B4-BE49-F238E27FC236}">
                <a16:creationId xmlns:a16="http://schemas.microsoft.com/office/drawing/2014/main" id="{FF2B94EC-6631-2538-D0A8-823C02115975}"/>
              </a:ext>
            </a:extLst>
          </p:cNvPr>
          <p:cNvSpPr txBox="1">
            <a:spLocks/>
          </p:cNvSpPr>
          <p:nvPr/>
        </p:nvSpPr>
        <p:spPr>
          <a:xfrm>
            <a:off x="517818" y="1839628"/>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Site Identification (Circles &amp; Markers):</a:t>
            </a:r>
          </a:p>
        </p:txBody>
      </p:sp>
      <p:sp>
        <p:nvSpPr>
          <p:cNvPr id="6" name="Google Shape;196;p31">
            <a:extLst>
              <a:ext uri="{FF2B5EF4-FFF2-40B4-BE49-F238E27FC236}">
                <a16:creationId xmlns:a16="http://schemas.microsoft.com/office/drawing/2014/main" id="{3B931772-F6AE-A649-F006-ED3CF2F75FEC}"/>
              </a:ext>
            </a:extLst>
          </p:cNvPr>
          <p:cNvSpPr txBox="1">
            <a:spLocks/>
          </p:cNvSpPr>
          <p:nvPr/>
        </p:nvSpPr>
        <p:spPr>
          <a:xfrm>
            <a:off x="722516" y="2169110"/>
            <a:ext cx="3888393" cy="1124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Object: </a:t>
            </a:r>
            <a:r>
              <a:rPr lang="en-GB" sz="700" dirty="0" err="1">
                <a:latin typeface="JetBrainsMono NF" panose="02000009000000000000" pitchFamily="50" charset="0"/>
                <a:ea typeface="JetBrainsMono NF" panose="02000009000000000000" pitchFamily="50" charset="0"/>
                <a:cs typeface="JetBrainsMono NF" panose="02000009000000000000" pitchFamily="50" charset="0"/>
              </a:rPr>
              <a:t>folium.Circle</a:t>
            </a:r>
            <a:r>
              <a:rPr lang="en-GB" sz="900" dirty="0">
                <a:latin typeface="Hind" panose="02000000000000000000" pitchFamily="2" charset="0"/>
                <a:ea typeface="JetBrainsMono NF" panose="02000009000000000000" pitchFamily="50" charset="0"/>
                <a:cs typeface="Hind" panose="02000000000000000000" pitchFamily="2" charset="0"/>
              </a:rPr>
              <a:t> and </a:t>
            </a:r>
            <a:r>
              <a:rPr lang="en-GB" sz="700" dirty="0" err="1">
                <a:latin typeface="JetBrainsMono NF" panose="02000009000000000000" pitchFamily="50" charset="0"/>
                <a:ea typeface="JetBrainsMono NF" panose="02000009000000000000" pitchFamily="50" charset="0"/>
                <a:cs typeface="JetBrainsMono NF" panose="02000009000000000000" pitchFamily="50" charset="0"/>
              </a:rPr>
              <a:t>folium.Marker</a:t>
            </a:r>
            <a:r>
              <a:rPr lang="en-GB" sz="900" dirty="0"/>
              <a:t>.</a:t>
            </a:r>
          </a:p>
          <a:p>
            <a:pPr marL="0" indent="0"/>
            <a:endParaRPr lang="en-GB" sz="900" dirty="0"/>
          </a:p>
          <a:p>
            <a:pPr marL="0" indent="0"/>
            <a:r>
              <a:rPr lang="en-GB" sz="900" b="1" dirty="0"/>
              <a:t>The Science:</a:t>
            </a:r>
            <a:r>
              <a:rPr lang="en-GB" sz="900" dirty="0"/>
              <a:t> We pinpointed the exact coordinates of all 4 launch sites (CCAFS, KSC, VAFB) to establish a baseline for proximity analysis.</a:t>
            </a:r>
          </a:p>
        </p:txBody>
      </p:sp>
      <p:sp>
        <p:nvSpPr>
          <p:cNvPr id="14" name="Google Shape;196;p31">
            <a:extLst>
              <a:ext uri="{FF2B5EF4-FFF2-40B4-BE49-F238E27FC236}">
                <a16:creationId xmlns:a16="http://schemas.microsoft.com/office/drawing/2014/main" id="{7FD74B6F-F783-2EA5-B150-5E24ADD6CF1D}"/>
              </a:ext>
            </a:extLst>
          </p:cNvPr>
          <p:cNvSpPr txBox="1">
            <a:spLocks/>
          </p:cNvSpPr>
          <p:nvPr/>
        </p:nvSpPr>
        <p:spPr>
          <a:xfrm>
            <a:off x="5969759" y="315341"/>
            <a:ext cx="2945641" cy="15757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1. Handling Density with Clusters</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marker_cluster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MarkerCluster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site_map.add_child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marker_cluster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for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index, row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spacex_df.iterrows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Dynamic Colour Logic: Green (1) or Red (0)</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marker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folium.Marker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location=[row[</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'Lat'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row[</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'Long'</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icon=</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folium.Icon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color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='white',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icon_color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=row[</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marker_color</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marker_cluster.add_child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(marker)</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2. Proximity Analysis (</a:t>
            </a:r>
            <a:r>
              <a:rPr lang="en-GB" sz="500" dirty="0" err="1">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PolyLine</a:t>
            </a:r>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Drawing a line from Launch Site to Coastline</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lines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folium.PolyLine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(locations=[[</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site_lat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site_lon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coast_lat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coast_lon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weight=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site_map.add_child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(lines)</a:t>
            </a:r>
          </a:p>
        </p:txBody>
      </p:sp>
      <p:sp>
        <p:nvSpPr>
          <p:cNvPr id="5" name="Google Shape;196;p31">
            <a:extLst>
              <a:ext uri="{FF2B5EF4-FFF2-40B4-BE49-F238E27FC236}">
                <a16:creationId xmlns:a16="http://schemas.microsoft.com/office/drawing/2014/main" id="{7392D8BD-695B-BAF1-BE8A-DB16303F493B}"/>
              </a:ext>
            </a:extLst>
          </p:cNvPr>
          <p:cNvSpPr txBox="1">
            <a:spLocks/>
          </p:cNvSpPr>
          <p:nvPr/>
        </p:nvSpPr>
        <p:spPr>
          <a:xfrm>
            <a:off x="517818" y="2987986"/>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Outcome Visualisation (Marker Clusters):</a:t>
            </a:r>
          </a:p>
        </p:txBody>
      </p:sp>
      <p:sp>
        <p:nvSpPr>
          <p:cNvPr id="7" name="Google Shape;196;p31">
            <a:extLst>
              <a:ext uri="{FF2B5EF4-FFF2-40B4-BE49-F238E27FC236}">
                <a16:creationId xmlns:a16="http://schemas.microsoft.com/office/drawing/2014/main" id="{910EB23A-BF8D-9677-138F-F6AC78116DFF}"/>
              </a:ext>
            </a:extLst>
          </p:cNvPr>
          <p:cNvSpPr txBox="1">
            <a:spLocks/>
          </p:cNvSpPr>
          <p:nvPr/>
        </p:nvSpPr>
        <p:spPr>
          <a:xfrm>
            <a:off x="722516" y="3286593"/>
            <a:ext cx="3888393" cy="10615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Object: </a:t>
            </a:r>
            <a:r>
              <a:rPr lang="en-GB" sz="700" dirty="0" err="1">
                <a:latin typeface="JetBrainsMono NF" panose="02000009000000000000" pitchFamily="50" charset="0"/>
                <a:ea typeface="JetBrainsMono NF" panose="02000009000000000000" pitchFamily="50" charset="0"/>
                <a:cs typeface="JetBrainsMono NF" panose="02000009000000000000" pitchFamily="50" charset="0"/>
              </a:rPr>
              <a:t>MarkerCluster</a:t>
            </a:r>
            <a:r>
              <a:rPr lang="en-GB" sz="700" dirty="0">
                <a:latin typeface="JetBrainsMono NF" panose="02000009000000000000" pitchFamily="50" charset="0"/>
                <a:ea typeface="JetBrainsMono NF" panose="02000009000000000000" pitchFamily="50" charset="0"/>
                <a:cs typeface="JetBrainsMono NF" panose="02000009000000000000" pitchFamily="50" charset="0"/>
              </a:rPr>
              <a:t>()</a:t>
            </a:r>
            <a:r>
              <a:rPr lang="en-GB" sz="900" dirty="0"/>
              <a:t>.</a:t>
            </a:r>
          </a:p>
          <a:p>
            <a:pPr marL="0" indent="0"/>
            <a:endParaRPr lang="en-GB" sz="900" dirty="0"/>
          </a:p>
          <a:p>
            <a:pPr marL="0" indent="0"/>
            <a:r>
              <a:rPr lang="en-GB" sz="900" b="1" dirty="0"/>
              <a:t>The Art:</a:t>
            </a:r>
            <a:r>
              <a:rPr lang="en-GB" sz="900" dirty="0"/>
              <a:t> Since dozens of launches occur at the exact same latitude/longitude, a standard map would be unreadable. We used Clusters to aggregate data points, expanding only when zoomed in. We applied </a:t>
            </a:r>
            <a:r>
              <a:rPr lang="en-GB" sz="900" b="1" dirty="0"/>
              <a:t>Colour Logic</a:t>
            </a:r>
            <a:r>
              <a:rPr lang="en-GB" sz="900" dirty="0"/>
              <a:t> (Green=Success, Red=Failure) for instant visual auditing..</a:t>
            </a:r>
          </a:p>
        </p:txBody>
      </p:sp>
      <p:sp>
        <p:nvSpPr>
          <p:cNvPr id="16" name="Google Shape;196;p31">
            <a:extLst>
              <a:ext uri="{FF2B5EF4-FFF2-40B4-BE49-F238E27FC236}">
                <a16:creationId xmlns:a16="http://schemas.microsoft.com/office/drawing/2014/main" id="{4BEC91FA-9F47-F523-31D8-43EDAECD6F77}"/>
              </a:ext>
            </a:extLst>
          </p:cNvPr>
          <p:cNvSpPr txBox="1">
            <a:spLocks/>
          </p:cNvSpPr>
          <p:nvPr/>
        </p:nvSpPr>
        <p:spPr>
          <a:xfrm>
            <a:off x="4815607" y="2448114"/>
            <a:ext cx="409130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Proximity Analysis (</a:t>
            </a:r>
            <a:r>
              <a:rPr lang="en-GB" sz="1100" b="1" dirty="0" err="1"/>
              <a:t>PolyLines</a:t>
            </a:r>
            <a:r>
              <a:rPr lang="en-GB" sz="1100" b="1" dirty="0"/>
              <a:t>):</a:t>
            </a:r>
          </a:p>
        </p:txBody>
      </p:sp>
      <p:sp>
        <p:nvSpPr>
          <p:cNvPr id="17" name="Google Shape;196;p31">
            <a:extLst>
              <a:ext uri="{FF2B5EF4-FFF2-40B4-BE49-F238E27FC236}">
                <a16:creationId xmlns:a16="http://schemas.microsoft.com/office/drawing/2014/main" id="{A460B9B8-6C6C-1D28-DA5D-6D0DC7B6C2B6}"/>
              </a:ext>
            </a:extLst>
          </p:cNvPr>
          <p:cNvSpPr txBox="1">
            <a:spLocks/>
          </p:cNvSpPr>
          <p:nvPr/>
        </p:nvSpPr>
        <p:spPr>
          <a:xfrm>
            <a:off x="5020305" y="2771958"/>
            <a:ext cx="4003880" cy="7429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Object: </a:t>
            </a:r>
            <a:r>
              <a:rPr lang="en-GB" sz="700" dirty="0" err="1">
                <a:latin typeface="JetBrainsMono NF" panose="02000009000000000000" pitchFamily="50" charset="0"/>
                <a:ea typeface="JetBrainsMono NF" panose="02000009000000000000" pitchFamily="50" charset="0"/>
                <a:cs typeface="JetBrainsMono NF" panose="02000009000000000000" pitchFamily="50" charset="0"/>
              </a:rPr>
              <a:t>MousePosition</a:t>
            </a:r>
            <a:r>
              <a:rPr lang="en-GB" sz="900" dirty="0"/>
              <a:t> and </a:t>
            </a:r>
            <a:r>
              <a:rPr lang="en-GB" sz="700" dirty="0" err="1">
                <a:latin typeface="JetBrainsMono NF" panose="02000009000000000000" pitchFamily="50" charset="0"/>
                <a:ea typeface="JetBrainsMono NF" panose="02000009000000000000" pitchFamily="50" charset="0"/>
                <a:cs typeface="JetBrainsMono NF" panose="02000009000000000000" pitchFamily="50" charset="0"/>
              </a:rPr>
              <a:t>folium.PolyLine</a:t>
            </a:r>
            <a:r>
              <a:rPr lang="en-GB" sz="900" dirty="0"/>
              <a:t>.</a:t>
            </a:r>
          </a:p>
          <a:p>
            <a:pPr marL="0" indent="0"/>
            <a:endParaRPr lang="en-GB" sz="900" dirty="0"/>
          </a:p>
          <a:p>
            <a:pPr marL="0" indent="0"/>
            <a:r>
              <a:rPr lang="en-GB" sz="900" b="1" dirty="0"/>
              <a:t>The Insight:</a:t>
            </a:r>
            <a:r>
              <a:rPr lang="en-GB" sz="900" dirty="0"/>
              <a:t> We calculated the Haversine distance to critical infrastructure.</a:t>
            </a:r>
          </a:p>
        </p:txBody>
      </p:sp>
      <p:sp>
        <p:nvSpPr>
          <p:cNvPr id="2" name="Google Shape;196;p31">
            <a:extLst>
              <a:ext uri="{FF2B5EF4-FFF2-40B4-BE49-F238E27FC236}">
                <a16:creationId xmlns:a16="http://schemas.microsoft.com/office/drawing/2014/main" id="{AEE0542D-72CE-6F03-7C9C-8AB50A7617D9}"/>
              </a:ext>
            </a:extLst>
          </p:cNvPr>
          <p:cNvSpPr txBox="1">
            <a:spLocks/>
          </p:cNvSpPr>
          <p:nvPr/>
        </p:nvSpPr>
        <p:spPr>
          <a:xfrm>
            <a:off x="5427918" y="3328990"/>
            <a:ext cx="3478997" cy="7429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Findings: </a:t>
            </a:r>
            <a:r>
              <a:rPr lang="en-GB" sz="900" dirty="0"/>
              <a:t>Sites are &lt;1km from </a:t>
            </a:r>
            <a:r>
              <a:rPr lang="en-GB" sz="900" b="1" dirty="0"/>
              <a:t>Railways</a:t>
            </a:r>
            <a:r>
              <a:rPr lang="en-GB" sz="900" dirty="0"/>
              <a:t> (transporting heavy stages) and </a:t>
            </a:r>
            <a:r>
              <a:rPr lang="en-GB" sz="900" b="1" dirty="0"/>
              <a:t>Coastlines</a:t>
            </a:r>
            <a:r>
              <a:rPr lang="en-GB" sz="900" dirty="0"/>
              <a:t> (flight path safety) but maintain &gt;10km buffer zones from </a:t>
            </a:r>
            <a:r>
              <a:rPr lang="en-GB" sz="900" b="1" dirty="0"/>
              <a:t>Cities</a:t>
            </a:r>
            <a:r>
              <a:rPr lang="en-GB" sz="900" dirty="0"/>
              <a:t> (noise/explosion risk).</a:t>
            </a:r>
          </a:p>
        </p:txBody>
      </p:sp>
    </p:spTree>
    <p:extLst>
      <p:ext uri="{BB962C8B-B14F-4D97-AF65-F5344CB8AC3E}">
        <p14:creationId xmlns:p14="http://schemas.microsoft.com/office/powerpoint/2010/main" val="141987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A6B89DBE-3692-B5A3-D68C-BCA974559139}"/>
            </a:ext>
          </a:extLst>
        </p:cNvPr>
        <p:cNvGrpSpPr/>
        <p:nvPr/>
      </p:nvGrpSpPr>
      <p:grpSpPr>
        <a:xfrm>
          <a:off x="0" y="0"/>
          <a:ext cx="0" cy="0"/>
          <a:chOff x="0" y="0"/>
          <a:chExt cx="0" cy="0"/>
        </a:xfrm>
      </p:grpSpPr>
      <p:pic>
        <p:nvPicPr>
          <p:cNvPr id="21" name="Picture 20" descr="A computer screens and a spaceship&#10;&#10;AI-generated content may be incorrect.">
            <a:extLst>
              <a:ext uri="{FF2B5EF4-FFF2-40B4-BE49-F238E27FC236}">
                <a16:creationId xmlns:a16="http://schemas.microsoft.com/office/drawing/2014/main" id="{D051AF50-6D55-FCC3-C765-414893B18FD0}"/>
              </a:ext>
            </a:extLst>
          </p:cNvPr>
          <p:cNvPicPr>
            <a:picLocks noChangeAspect="1"/>
          </p:cNvPicPr>
          <p:nvPr/>
        </p:nvPicPr>
        <p:blipFill>
          <a:blip r:embed="rId3" cstate="screen">
            <a:alphaModFix amt="8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94" name="Google Shape;194;p31">
            <a:extLst>
              <a:ext uri="{FF2B5EF4-FFF2-40B4-BE49-F238E27FC236}">
                <a16:creationId xmlns:a16="http://schemas.microsoft.com/office/drawing/2014/main" id="{094326A9-CCEA-C64A-5DF8-674F1419221A}"/>
              </a:ext>
            </a:extLst>
          </p:cNvPr>
          <p:cNvSpPr txBox="1">
            <a:spLocks noGrp="1"/>
          </p:cNvSpPr>
          <p:nvPr>
            <p:ph type="title"/>
          </p:nvPr>
        </p:nvSpPr>
        <p:spPr>
          <a:xfrm>
            <a:off x="228600" y="228600"/>
            <a:ext cx="5986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Interactive Analytics</a:t>
            </a:r>
            <a:endParaRPr dirty="0"/>
          </a:p>
        </p:txBody>
      </p:sp>
      <p:sp>
        <p:nvSpPr>
          <p:cNvPr id="196" name="Google Shape;196;p31">
            <a:extLst>
              <a:ext uri="{FF2B5EF4-FFF2-40B4-BE49-F238E27FC236}">
                <a16:creationId xmlns:a16="http://schemas.microsoft.com/office/drawing/2014/main" id="{8F072B3A-BD70-C0EC-F8EC-30D43EFC2A45}"/>
              </a:ext>
            </a:extLst>
          </p:cNvPr>
          <p:cNvSpPr txBox="1">
            <a:spLocks noGrp="1"/>
          </p:cNvSpPr>
          <p:nvPr>
            <p:ph type="subTitle" idx="2"/>
          </p:nvPr>
        </p:nvSpPr>
        <p:spPr>
          <a:xfrm>
            <a:off x="228600" y="930771"/>
            <a:ext cx="5453010" cy="703650"/>
          </a:xfrm>
          <a:prstGeom prst="rect">
            <a:avLst/>
          </a:prstGeom>
        </p:spPr>
        <p:txBody>
          <a:bodyPr spcFirstLastPara="1" wrap="square" lIns="91425" tIns="91425" rIns="91425" bIns="91425" anchor="t" anchorCtr="0">
            <a:noAutofit/>
          </a:bodyPr>
          <a:lstStyle/>
          <a:p>
            <a:pPr marL="0" lvl="0" indent="0"/>
            <a:r>
              <a:rPr lang="en-GB" dirty="0"/>
              <a:t>We built a reactive web application using </a:t>
            </a:r>
            <a:r>
              <a:rPr lang="en-GB" b="1" dirty="0" err="1"/>
              <a:t>Plotly</a:t>
            </a:r>
            <a:r>
              <a:rPr lang="en-GB" b="1" dirty="0"/>
              <a:t> Dash</a:t>
            </a:r>
            <a:r>
              <a:rPr lang="en-GB" dirty="0"/>
              <a:t> to enable real-time scenario planning. The tool handles two distinct data flows to answer different business questions.</a:t>
            </a:r>
          </a:p>
        </p:txBody>
      </p:sp>
      <p:sp>
        <p:nvSpPr>
          <p:cNvPr id="9" name="Google Shape;105;p25">
            <a:extLst>
              <a:ext uri="{FF2B5EF4-FFF2-40B4-BE49-F238E27FC236}">
                <a16:creationId xmlns:a16="http://schemas.microsoft.com/office/drawing/2014/main" id="{C841365F-F0D3-622C-EBB9-9AED3CFAFF28}"/>
              </a:ext>
            </a:extLst>
          </p:cNvPr>
          <p:cNvSpPr txBox="1">
            <a:spLocks/>
          </p:cNvSpPr>
          <p:nvPr/>
        </p:nvSpPr>
        <p:spPr>
          <a:xfrm>
            <a:off x="-1" y="4795085"/>
            <a:ext cx="4527501" cy="376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sz="900" cap="all" dirty="0">
                <a:latin typeface="Space Grotesk Medium" panose="020B0604020202020204" charset="0"/>
                <a:cs typeface="Space Grotesk Medium" panose="020B0604020202020204" charset="0"/>
                <a:hlinkClick r:id="rId4"/>
              </a:rPr>
              <a:t>GITHUB REPOSITORY: 07_SpaceX_Dash_App.py </a:t>
            </a:r>
            <a:endParaRPr lang="en-GB" sz="900" cap="all" dirty="0">
              <a:latin typeface="Space Grotesk Medium" panose="020B0604020202020204" charset="0"/>
              <a:cs typeface="Space Grotesk Medium" panose="020B0604020202020204" charset="0"/>
            </a:endParaRPr>
          </a:p>
        </p:txBody>
      </p:sp>
      <p:cxnSp>
        <p:nvCxnSpPr>
          <p:cNvPr id="10" name="Google Shape;109;p25">
            <a:extLst>
              <a:ext uri="{FF2B5EF4-FFF2-40B4-BE49-F238E27FC236}">
                <a16:creationId xmlns:a16="http://schemas.microsoft.com/office/drawing/2014/main" id="{4ADE2BA1-7A51-16EF-D8F7-3B1C62BA2841}"/>
              </a:ext>
            </a:extLst>
          </p:cNvPr>
          <p:cNvCxnSpPr>
            <a:cxnSpLocks/>
          </p:cNvCxnSpPr>
          <p:nvPr/>
        </p:nvCxnSpPr>
        <p:spPr>
          <a:xfrm>
            <a:off x="-66033" y="5068139"/>
            <a:ext cx="4527501" cy="0"/>
          </a:xfrm>
          <a:prstGeom prst="straightConnector1">
            <a:avLst/>
          </a:prstGeom>
          <a:noFill/>
          <a:ln w="9525" cap="flat" cmpd="sng">
            <a:solidFill>
              <a:srgbClr val="3A4C6B"/>
            </a:solidFill>
            <a:prstDash val="solid"/>
            <a:round/>
            <a:headEnd type="none" w="med" len="med"/>
            <a:tailEnd type="none" w="med" len="med"/>
          </a:ln>
        </p:spPr>
      </p:cxnSp>
      <p:sp>
        <p:nvSpPr>
          <p:cNvPr id="26" name="Google Shape;196;p31">
            <a:extLst>
              <a:ext uri="{FF2B5EF4-FFF2-40B4-BE49-F238E27FC236}">
                <a16:creationId xmlns:a16="http://schemas.microsoft.com/office/drawing/2014/main" id="{F4D93E90-FD31-3CB3-0D9A-3A285AF22B52}"/>
              </a:ext>
            </a:extLst>
          </p:cNvPr>
          <p:cNvSpPr txBox="1">
            <a:spLocks/>
          </p:cNvSpPr>
          <p:nvPr/>
        </p:nvSpPr>
        <p:spPr>
          <a:xfrm>
            <a:off x="544036" y="1838040"/>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The Site Dropdown:</a:t>
            </a:r>
            <a:r>
              <a:rPr lang="en-GB" sz="1100" dirty="0"/>
              <a:t> Serves as the "Master Control."</a:t>
            </a:r>
            <a:endParaRPr lang="en-GB" sz="1100" b="1" dirty="0"/>
          </a:p>
        </p:txBody>
      </p:sp>
      <p:sp>
        <p:nvSpPr>
          <p:cNvPr id="6" name="Google Shape;196;p31">
            <a:extLst>
              <a:ext uri="{FF2B5EF4-FFF2-40B4-BE49-F238E27FC236}">
                <a16:creationId xmlns:a16="http://schemas.microsoft.com/office/drawing/2014/main" id="{84F92B02-C178-03AF-5148-97C2F8604EDF}"/>
              </a:ext>
            </a:extLst>
          </p:cNvPr>
          <p:cNvSpPr txBox="1">
            <a:spLocks/>
          </p:cNvSpPr>
          <p:nvPr/>
        </p:nvSpPr>
        <p:spPr>
          <a:xfrm>
            <a:off x="748734" y="2167522"/>
            <a:ext cx="3888393" cy="11244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Effect 1: </a:t>
            </a:r>
            <a:r>
              <a:rPr lang="en-GB" sz="900" dirty="0"/>
              <a:t>Instantly updates the </a:t>
            </a:r>
            <a:r>
              <a:rPr lang="en-GB" sz="900" b="1" dirty="0"/>
              <a:t>Pie Chart</a:t>
            </a:r>
            <a:r>
              <a:rPr lang="en-GB" sz="900" dirty="0"/>
              <a:t> to show the Success/Failure ratio for that specific location.</a:t>
            </a:r>
          </a:p>
          <a:p>
            <a:pPr marL="0" indent="0"/>
            <a:endParaRPr lang="en-GB" sz="900" dirty="0"/>
          </a:p>
          <a:p>
            <a:pPr marL="0" indent="0"/>
            <a:r>
              <a:rPr lang="en-GB" sz="900" b="1" dirty="0"/>
              <a:t>Effect 2: </a:t>
            </a:r>
            <a:r>
              <a:rPr lang="en-GB" sz="900" dirty="0"/>
              <a:t>Simultaneously filters the </a:t>
            </a:r>
            <a:r>
              <a:rPr lang="en-GB" sz="900" b="1" dirty="0"/>
              <a:t>Scatter Plot </a:t>
            </a:r>
            <a:r>
              <a:rPr lang="en-GB" sz="900" dirty="0"/>
              <a:t>to show only relevant launches.</a:t>
            </a:r>
          </a:p>
        </p:txBody>
      </p:sp>
      <p:sp>
        <p:nvSpPr>
          <p:cNvPr id="14" name="Google Shape;196;p31">
            <a:extLst>
              <a:ext uri="{FF2B5EF4-FFF2-40B4-BE49-F238E27FC236}">
                <a16:creationId xmlns:a16="http://schemas.microsoft.com/office/drawing/2014/main" id="{CA6F0865-A9DA-B94B-F912-39E7ED0B8EE8}"/>
              </a:ext>
            </a:extLst>
          </p:cNvPr>
          <p:cNvSpPr txBox="1">
            <a:spLocks/>
          </p:cNvSpPr>
          <p:nvPr/>
        </p:nvSpPr>
        <p:spPr>
          <a:xfrm>
            <a:off x="5412313" y="3280024"/>
            <a:ext cx="3468093" cy="15757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Scatter Plot Callback (Dual Input)</a:t>
            </a:r>
          </a:p>
          <a:p>
            <a:pPr marL="0" indent="0"/>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@app.callback(</a:t>
            </a:r>
          </a:p>
          <a:p>
            <a:pPr marL="0" indent="0"/>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    Output(</a:t>
            </a:r>
            <a:r>
              <a:rPr lang="en-GB" sz="500" dirty="0" err="1">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component_id</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'success-payload-scatter-chart'</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component_property</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'figure'</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 [Input(</a:t>
            </a:r>
            <a:r>
              <a:rPr lang="en-GB" sz="500" dirty="0" err="1">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component_id</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'site-dropdown'</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component_property</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'value'</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Input(</a:t>
            </a:r>
            <a:r>
              <a:rPr lang="en-GB" sz="500" dirty="0" err="1">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component_id</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'payload-slider'</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component_property</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'value'</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def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rgbClr val="99FFCC"/>
                </a:solidFill>
                <a:latin typeface="JetBrainsMono NF" panose="02000009000000000000" pitchFamily="50" charset="0"/>
                <a:ea typeface="JetBrainsMono NF" panose="02000009000000000000" pitchFamily="50" charset="0"/>
                <a:cs typeface="JetBrainsMono NF" panose="02000009000000000000" pitchFamily="50" charset="0"/>
              </a:rPr>
              <a:t>update_scatter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entered_site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payload_range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Filter by Range Slider first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low, high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payload_range</a:t>
            </a:r>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mask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'Payload Mass (kg)'</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&gt;= low) &amp;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'Payload Mass (kg)'</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&lt;= high)</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[mask]</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Then Filter by Site Dropdown</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if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entered_site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'ALL'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'Launch Site'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entered_site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return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px.scatter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x=</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"Payload Mass (kg)"</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y=</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"class"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color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"Booster Version Category"</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sp>
        <p:nvSpPr>
          <p:cNvPr id="5" name="Google Shape;196;p31">
            <a:extLst>
              <a:ext uri="{FF2B5EF4-FFF2-40B4-BE49-F238E27FC236}">
                <a16:creationId xmlns:a16="http://schemas.microsoft.com/office/drawing/2014/main" id="{BEF4D530-47AB-54D0-4E60-25FB8C9E6A69}"/>
              </a:ext>
            </a:extLst>
          </p:cNvPr>
          <p:cNvSpPr txBox="1">
            <a:spLocks/>
          </p:cNvSpPr>
          <p:nvPr/>
        </p:nvSpPr>
        <p:spPr>
          <a:xfrm>
            <a:off x="544036" y="3231287"/>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The Payload Slider: Serves as a "Secondary Filter."</a:t>
            </a:r>
          </a:p>
        </p:txBody>
      </p:sp>
      <p:sp>
        <p:nvSpPr>
          <p:cNvPr id="7" name="Google Shape;196;p31">
            <a:extLst>
              <a:ext uri="{FF2B5EF4-FFF2-40B4-BE49-F238E27FC236}">
                <a16:creationId xmlns:a16="http://schemas.microsoft.com/office/drawing/2014/main" id="{8CABA556-2038-E6F1-6286-3792CE7FB0CC}"/>
              </a:ext>
            </a:extLst>
          </p:cNvPr>
          <p:cNvSpPr txBox="1">
            <a:spLocks/>
          </p:cNvSpPr>
          <p:nvPr/>
        </p:nvSpPr>
        <p:spPr>
          <a:xfrm>
            <a:off x="748734" y="3527753"/>
            <a:ext cx="3888393" cy="4870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b="1" dirty="0"/>
              <a:t>Effect: </a:t>
            </a:r>
            <a:r>
              <a:rPr lang="en-GB" sz="900" dirty="0"/>
              <a:t>Updates </a:t>
            </a:r>
            <a:r>
              <a:rPr lang="en-GB" sz="900" b="1" dirty="0"/>
              <a:t>only the Scatter Plot</a:t>
            </a:r>
            <a:r>
              <a:rPr lang="en-GB" sz="900" dirty="0"/>
              <a:t>. This allows users to drill down into specific market segments (e.g., heavy payloads &gt;8,000kg) without losing the high-level success context shown in the Pie Chart.</a:t>
            </a:r>
          </a:p>
        </p:txBody>
      </p:sp>
      <p:sp>
        <p:nvSpPr>
          <p:cNvPr id="8" name="Google Shape;107;p25">
            <a:extLst>
              <a:ext uri="{FF2B5EF4-FFF2-40B4-BE49-F238E27FC236}">
                <a16:creationId xmlns:a16="http://schemas.microsoft.com/office/drawing/2014/main" id="{392E3BD0-C473-BE9B-3A6C-D95015A38EE0}"/>
              </a:ext>
            </a:extLst>
          </p:cNvPr>
          <p:cNvSpPr txBox="1"/>
          <p:nvPr/>
        </p:nvSpPr>
        <p:spPr>
          <a:xfrm rot="-5400000">
            <a:off x="-409946" y="3288342"/>
            <a:ext cx="1277092" cy="175800"/>
          </a:xfrm>
          <a:prstGeom prst="rect">
            <a:avLst/>
          </a:prstGeom>
          <a:noFill/>
          <a:ln>
            <a:noFill/>
          </a:ln>
        </p:spPr>
        <p:txBody>
          <a:bodyPr spcFirstLastPara="1" wrap="square" lIns="0" tIns="0" rIns="0" bIns="0" anchor="ctr" anchorCtr="0">
            <a:noAutofit/>
          </a:bodyPr>
          <a:lstStyle/>
          <a:p>
            <a:pPr marL="0" lvl="0" indent="0" rtl="0">
              <a:spcBef>
                <a:spcPts val="0"/>
              </a:spcBef>
              <a:spcAft>
                <a:spcPts val="0"/>
              </a:spcAft>
              <a:buNone/>
            </a:pPr>
            <a:r>
              <a:rPr lang="en" sz="1000" dirty="0">
                <a:solidFill>
                  <a:schemeClr val="dk1"/>
                </a:solidFill>
                <a:latin typeface="Space Grotesk Medium"/>
                <a:ea typeface="Space Grotesk Medium"/>
                <a:cs typeface="Space Grotesk Medium"/>
                <a:sym typeface="Space Grotesk Medium"/>
              </a:rPr>
              <a:t>INTERACTIVE LOGIC</a:t>
            </a:r>
            <a:endParaRPr sz="1000" dirty="0">
              <a:solidFill>
                <a:schemeClr val="dk1"/>
              </a:solidFill>
              <a:latin typeface="Space Grotesk Medium"/>
              <a:ea typeface="Space Grotesk Medium"/>
              <a:cs typeface="Space Grotesk Medium"/>
              <a:sym typeface="Space Grotesk Medium"/>
            </a:endParaRPr>
          </a:p>
        </p:txBody>
      </p:sp>
      <p:cxnSp>
        <p:nvCxnSpPr>
          <p:cNvPr id="11" name="Google Shape;109;p25">
            <a:extLst>
              <a:ext uri="{FF2B5EF4-FFF2-40B4-BE49-F238E27FC236}">
                <a16:creationId xmlns:a16="http://schemas.microsoft.com/office/drawing/2014/main" id="{13FA9EF9-A11C-746C-9DD9-C770F73606EE}"/>
              </a:ext>
            </a:extLst>
          </p:cNvPr>
          <p:cNvCxnSpPr>
            <a:cxnSpLocks/>
          </p:cNvCxnSpPr>
          <p:nvPr/>
        </p:nvCxnSpPr>
        <p:spPr>
          <a:xfrm flipV="1">
            <a:off x="228600" y="1971675"/>
            <a:ext cx="0" cy="758086"/>
          </a:xfrm>
          <a:prstGeom prst="straightConnector1">
            <a:avLst/>
          </a:prstGeom>
          <a:noFill/>
          <a:ln w="9525" cap="flat" cmpd="sng">
            <a:solidFill>
              <a:srgbClr val="3A4C6B"/>
            </a:solidFill>
            <a:prstDash val="solid"/>
            <a:round/>
            <a:headEnd type="none" w="med" len="med"/>
            <a:tailEnd type="none" w="med" len="med"/>
          </a:ln>
        </p:spPr>
      </p:cxnSp>
      <p:pic>
        <p:nvPicPr>
          <p:cNvPr id="19" name="Picture 18" descr="A diagram of a software development&#10;&#10;AI-generated content may be incorrect.">
            <a:extLst>
              <a:ext uri="{FF2B5EF4-FFF2-40B4-BE49-F238E27FC236}">
                <a16:creationId xmlns:a16="http://schemas.microsoft.com/office/drawing/2014/main" id="{117521C3-68F1-A613-0DE9-07553EF4C67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6388" y="672545"/>
            <a:ext cx="3494018" cy="1846819"/>
          </a:xfrm>
          <a:prstGeom prst="rect">
            <a:avLst/>
          </a:prstGeom>
        </p:spPr>
      </p:pic>
    </p:spTree>
    <p:extLst>
      <p:ext uri="{BB962C8B-B14F-4D97-AF65-F5344CB8AC3E}">
        <p14:creationId xmlns:p14="http://schemas.microsoft.com/office/powerpoint/2010/main" val="2473224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CE7E3152-DEEB-57D0-BC07-EB2053CE1D7A}"/>
            </a:ext>
          </a:extLst>
        </p:cNvPr>
        <p:cNvGrpSpPr/>
        <p:nvPr/>
      </p:nvGrpSpPr>
      <p:grpSpPr>
        <a:xfrm>
          <a:off x="0" y="0"/>
          <a:ext cx="0" cy="0"/>
          <a:chOff x="0" y="0"/>
          <a:chExt cx="0" cy="0"/>
        </a:xfrm>
      </p:grpSpPr>
      <p:pic>
        <p:nvPicPr>
          <p:cNvPr id="24" name="Picture 23" descr="A computer screen shot of a rocket&#10;&#10;AI-generated content may be incorrect.">
            <a:extLst>
              <a:ext uri="{FF2B5EF4-FFF2-40B4-BE49-F238E27FC236}">
                <a16:creationId xmlns:a16="http://schemas.microsoft.com/office/drawing/2014/main" id="{291A350D-B7FD-1163-60BE-89891FAEA813}"/>
              </a:ext>
            </a:extLst>
          </p:cNvPr>
          <p:cNvPicPr>
            <a:picLocks noChangeAspect="1"/>
          </p:cNvPicPr>
          <p:nvPr/>
        </p:nvPicPr>
        <p:blipFill>
          <a:blip r:embed="rId3" cstate="screen">
            <a:alphaModFix amt="8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94" name="Google Shape;194;p31">
            <a:extLst>
              <a:ext uri="{FF2B5EF4-FFF2-40B4-BE49-F238E27FC236}">
                <a16:creationId xmlns:a16="http://schemas.microsoft.com/office/drawing/2014/main" id="{77AC0302-0941-20ED-E7D3-079DB46A4605}"/>
              </a:ext>
            </a:extLst>
          </p:cNvPr>
          <p:cNvSpPr txBox="1">
            <a:spLocks noGrp="1"/>
          </p:cNvSpPr>
          <p:nvPr>
            <p:ph type="title"/>
          </p:nvPr>
        </p:nvSpPr>
        <p:spPr>
          <a:xfrm>
            <a:off x="228600" y="228600"/>
            <a:ext cx="5986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Predictive Analysis</a:t>
            </a:r>
            <a:endParaRPr dirty="0"/>
          </a:p>
        </p:txBody>
      </p:sp>
      <p:sp>
        <p:nvSpPr>
          <p:cNvPr id="196" name="Google Shape;196;p31">
            <a:extLst>
              <a:ext uri="{FF2B5EF4-FFF2-40B4-BE49-F238E27FC236}">
                <a16:creationId xmlns:a16="http://schemas.microsoft.com/office/drawing/2014/main" id="{36461CF7-2DDE-A775-8A07-51741C72FAF7}"/>
              </a:ext>
            </a:extLst>
          </p:cNvPr>
          <p:cNvSpPr txBox="1">
            <a:spLocks noGrp="1"/>
          </p:cNvSpPr>
          <p:nvPr>
            <p:ph type="subTitle" idx="2"/>
          </p:nvPr>
        </p:nvSpPr>
        <p:spPr>
          <a:xfrm>
            <a:off x="228599" y="801301"/>
            <a:ext cx="6677025" cy="703650"/>
          </a:xfrm>
          <a:prstGeom prst="rect">
            <a:avLst/>
          </a:prstGeom>
        </p:spPr>
        <p:txBody>
          <a:bodyPr spcFirstLastPara="1" wrap="square" lIns="91425" tIns="91425" rIns="91425" bIns="91425" anchor="t" anchorCtr="0">
            <a:noAutofit/>
          </a:bodyPr>
          <a:lstStyle/>
          <a:p>
            <a:pPr marL="0" lvl="0" indent="0"/>
            <a:r>
              <a:rPr lang="en-GB" dirty="0"/>
              <a:t>We developed a standardised Machine Learning pipeline to predict landing success (Class 1) vs. failure (Class 0). The process consisted of four critical phases:</a:t>
            </a:r>
          </a:p>
        </p:txBody>
      </p:sp>
      <p:sp>
        <p:nvSpPr>
          <p:cNvPr id="9" name="Google Shape;105;p25">
            <a:extLst>
              <a:ext uri="{FF2B5EF4-FFF2-40B4-BE49-F238E27FC236}">
                <a16:creationId xmlns:a16="http://schemas.microsoft.com/office/drawing/2014/main" id="{C3E6D079-3D36-330A-C429-F2E1EA51EBCB}"/>
              </a:ext>
            </a:extLst>
          </p:cNvPr>
          <p:cNvSpPr txBox="1">
            <a:spLocks/>
          </p:cNvSpPr>
          <p:nvPr/>
        </p:nvSpPr>
        <p:spPr>
          <a:xfrm>
            <a:off x="-1" y="4795085"/>
            <a:ext cx="4527501" cy="376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sz="900" cap="all" dirty="0">
                <a:latin typeface="Space Grotesk Medium" panose="020B0604020202020204" charset="0"/>
                <a:cs typeface="Space Grotesk Medium" panose="020B0604020202020204" charset="0"/>
                <a:hlinkClick r:id="rId4"/>
              </a:rPr>
              <a:t>GITHUB REPOSITORY: 08_Machine_Learning_Prediction.ipynb </a:t>
            </a:r>
            <a:endParaRPr lang="en-GB" sz="900" cap="all" dirty="0">
              <a:latin typeface="Space Grotesk Medium" panose="020B0604020202020204" charset="0"/>
              <a:cs typeface="Space Grotesk Medium" panose="020B0604020202020204" charset="0"/>
            </a:endParaRPr>
          </a:p>
        </p:txBody>
      </p:sp>
      <p:cxnSp>
        <p:nvCxnSpPr>
          <p:cNvPr id="10" name="Google Shape;109;p25">
            <a:extLst>
              <a:ext uri="{FF2B5EF4-FFF2-40B4-BE49-F238E27FC236}">
                <a16:creationId xmlns:a16="http://schemas.microsoft.com/office/drawing/2014/main" id="{7999FA82-C7F7-6B80-1D9F-E5D2EF06ADC5}"/>
              </a:ext>
            </a:extLst>
          </p:cNvPr>
          <p:cNvCxnSpPr>
            <a:cxnSpLocks/>
          </p:cNvCxnSpPr>
          <p:nvPr/>
        </p:nvCxnSpPr>
        <p:spPr>
          <a:xfrm>
            <a:off x="-66033" y="5068139"/>
            <a:ext cx="4527501" cy="0"/>
          </a:xfrm>
          <a:prstGeom prst="straightConnector1">
            <a:avLst/>
          </a:prstGeom>
          <a:noFill/>
          <a:ln w="9525" cap="flat" cmpd="sng">
            <a:solidFill>
              <a:srgbClr val="3A4C6B"/>
            </a:solidFill>
            <a:prstDash val="solid"/>
            <a:round/>
            <a:headEnd type="none" w="med" len="med"/>
            <a:tailEnd type="none" w="med" len="med"/>
          </a:ln>
        </p:spPr>
      </p:cxnSp>
      <p:sp>
        <p:nvSpPr>
          <p:cNvPr id="26" name="Google Shape;196;p31">
            <a:extLst>
              <a:ext uri="{FF2B5EF4-FFF2-40B4-BE49-F238E27FC236}">
                <a16:creationId xmlns:a16="http://schemas.microsoft.com/office/drawing/2014/main" id="{CF15A172-073A-1291-DF92-61471BEF973D}"/>
              </a:ext>
            </a:extLst>
          </p:cNvPr>
          <p:cNvSpPr txBox="1">
            <a:spLocks/>
          </p:cNvSpPr>
          <p:nvPr/>
        </p:nvSpPr>
        <p:spPr>
          <a:xfrm>
            <a:off x="509410" y="1336282"/>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Phase 1: Preprocessing &amp; Standardization</a:t>
            </a:r>
            <a:endParaRPr lang="en-GB" sz="1100" dirty="0"/>
          </a:p>
          <a:p>
            <a:pPr marL="0" indent="0"/>
            <a:endParaRPr lang="en-GB" sz="1100" dirty="0"/>
          </a:p>
        </p:txBody>
      </p:sp>
      <p:sp>
        <p:nvSpPr>
          <p:cNvPr id="6" name="Google Shape;196;p31">
            <a:extLst>
              <a:ext uri="{FF2B5EF4-FFF2-40B4-BE49-F238E27FC236}">
                <a16:creationId xmlns:a16="http://schemas.microsoft.com/office/drawing/2014/main" id="{F1D3CB5B-051A-A6CA-4B78-F02D719F9DF5}"/>
              </a:ext>
            </a:extLst>
          </p:cNvPr>
          <p:cNvSpPr txBox="1">
            <a:spLocks/>
          </p:cNvSpPr>
          <p:nvPr/>
        </p:nvSpPr>
        <p:spPr>
          <a:xfrm>
            <a:off x="742683" y="1564873"/>
            <a:ext cx="6162941" cy="7036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dirty="0"/>
              <a:t>Converted categorical features into numerical arrays.</a:t>
            </a:r>
          </a:p>
          <a:p>
            <a:pPr marL="0" indent="0"/>
            <a:r>
              <a:rPr lang="en-GB" sz="900" dirty="0"/>
              <a:t>Applied </a:t>
            </a:r>
            <a:r>
              <a:rPr lang="en-GB" sz="700" dirty="0" err="1">
                <a:latin typeface="JetBrainsMono NF" panose="02000009000000000000" pitchFamily="50" charset="0"/>
                <a:ea typeface="JetBrainsMono NF" panose="02000009000000000000" pitchFamily="50" charset="0"/>
                <a:cs typeface="JetBrainsMono NF" panose="02000009000000000000" pitchFamily="50" charset="0"/>
              </a:rPr>
              <a:t>StandardScaler</a:t>
            </a:r>
            <a:r>
              <a:rPr lang="en-GB" sz="900" dirty="0"/>
              <a:t> to normalise disparate variables (e.g., Orbit vs. Payload Mass) to ensure zero mean and unit variance.</a:t>
            </a:r>
          </a:p>
          <a:p>
            <a:pPr marL="0" indent="0"/>
            <a:r>
              <a:rPr lang="en-GB" sz="900" dirty="0"/>
              <a:t>Split the dataset: </a:t>
            </a:r>
            <a:r>
              <a:rPr lang="en-GB" sz="900" b="1" dirty="0"/>
              <a:t>80% Training</a:t>
            </a:r>
            <a:r>
              <a:rPr lang="en-GB" sz="900" dirty="0"/>
              <a:t> (to learn patterns) and </a:t>
            </a:r>
            <a:r>
              <a:rPr lang="en-GB" sz="900" b="1" dirty="0"/>
              <a:t>20% Test</a:t>
            </a:r>
            <a:r>
              <a:rPr lang="en-GB" sz="900" dirty="0"/>
              <a:t> (to validate performance).</a:t>
            </a:r>
          </a:p>
        </p:txBody>
      </p:sp>
      <p:pic>
        <p:nvPicPr>
          <p:cNvPr id="5" name="Picture 4" descr="A diagram of a diagram&#10;&#10;AI-generated content may be incorrect.">
            <a:extLst>
              <a:ext uri="{FF2B5EF4-FFF2-40B4-BE49-F238E27FC236}">
                <a16:creationId xmlns:a16="http://schemas.microsoft.com/office/drawing/2014/main" id="{A7E99522-07A9-59D6-DA01-DAE5C303EC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2605" y="228600"/>
            <a:ext cx="1796976" cy="4476750"/>
          </a:xfrm>
          <a:prstGeom prst="rect">
            <a:avLst/>
          </a:prstGeom>
        </p:spPr>
      </p:pic>
      <p:sp>
        <p:nvSpPr>
          <p:cNvPr id="7" name="Google Shape;196;p31">
            <a:extLst>
              <a:ext uri="{FF2B5EF4-FFF2-40B4-BE49-F238E27FC236}">
                <a16:creationId xmlns:a16="http://schemas.microsoft.com/office/drawing/2014/main" id="{D86916A6-0D87-AC9A-EECD-6B6934A05572}"/>
              </a:ext>
            </a:extLst>
          </p:cNvPr>
          <p:cNvSpPr txBox="1">
            <a:spLocks/>
          </p:cNvSpPr>
          <p:nvPr/>
        </p:nvSpPr>
        <p:spPr>
          <a:xfrm>
            <a:off x="5005352" y="3226715"/>
            <a:ext cx="2662273" cy="12144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1. Standardise &amp; Split Data</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transform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preprocessing.StandardScaler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X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transform.fit_transform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(X)</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X_train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X_test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Y_train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Y_test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train_test_split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(X, Y,</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test_size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0.2</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random_state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2</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2. Hyperparameter Tuning (Example: Decision Tree)</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parameters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'criterion'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gini</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'entropy'</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max_depth</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2</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*n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for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n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range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min_samples_split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2</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5</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tree_cv</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GridSearchCV(</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DecisionTreeClassifier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parameters,</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cv=</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tree_cv.fit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X_train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Y_train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sp>
        <p:nvSpPr>
          <p:cNvPr id="15" name="Google Shape;196;p31">
            <a:extLst>
              <a:ext uri="{FF2B5EF4-FFF2-40B4-BE49-F238E27FC236}">
                <a16:creationId xmlns:a16="http://schemas.microsoft.com/office/drawing/2014/main" id="{FC667B9C-5135-7B61-9C5C-050D1E3267FC}"/>
              </a:ext>
            </a:extLst>
          </p:cNvPr>
          <p:cNvSpPr txBox="1">
            <a:spLocks/>
          </p:cNvSpPr>
          <p:nvPr/>
        </p:nvSpPr>
        <p:spPr>
          <a:xfrm>
            <a:off x="509410" y="2319365"/>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Phase 2: Model Selection</a:t>
            </a:r>
            <a:endParaRPr lang="en-GB" sz="1100" dirty="0"/>
          </a:p>
          <a:p>
            <a:pPr marL="0" indent="0"/>
            <a:endParaRPr lang="en-GB" sz="1100" dirty="0"/>
          </a:p>
        </p:txBody>
      </p:sp>
      <p:sp>
        <p:nvSpPr>
          <p:cNvPr id="16" name="Google Shape;196;p31">
            <a:extLst>
              <a:ext uri="{FF2B5EF4-FFF2-40B4-BE49-F238E27FC236}">
                <a16:creationId xmlns:a16="http://schemas.microsoft.com/office/drawing/2014/main" id="{4955D554-E398-BC68-96D6-3000D993D429}"/>
              </a:ext>
            </a:extLst>
          </p:cNvPr>
          <p:cNvSpPr txBox="1">
            <a:spLocks/>
          </p:cNvSpPr>
          <p:nvPr/>
        </p:nvSpPr>
        <p:spPr>
          <a:xfrm>
            <a:off x="742683" y="2559948"/>
            <a:ext cx="6162941" cy="445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dirty="0"/>
              <a:t>Selected four distinct classification algorithms to test varying decision boundaries: </a:t>
            </a:r>
            <a:r>
              <a:rPr lang="en-GB" sz="900" b="1" dirty="0"/>
              <a:t>Logistic Regression </a:t>
            </a:r>
            <a:r>
              <a:rPr lang="en-GB" sz="900" dirty="0"/>
              <a:t>(Linear), </a:t>
            </a:r>
            <a:r>
              <a:rPr lang="en-GB" sz="900" b="1" dirty="0"/>
              <a:t>Support Vector Machine (SVM)</a:t>
            </a:r>
            <a:r>
              <a:rPr lang="en-GB" sz="900" dirty="0"/>
              <a:t> (Geometric), </a:t>
            </a:r>
            <a:r>
              <a:rPr lang="en-GB" sz="900" b="1" dirty="0"/>
              <a:t>Decision Tree</a:t>
            </a:r>
            <a:r>
              <a:rPr lang="en-GB" sz="900" dirty="0"/>
              <a:t> (Rule-based), and </a:t>
            </a:r>
            <a:r>
              <a:rPr lang="en-GB" sz="900" b="1" dirty="0"/>
              <a:t>K-Nearest Neighbours (KNN) </a:t>
            </a:r>
            <a:r>
              <a:rPr lang="en-GB" sz="900" dirty="0"/>
              <a:t>(Proximity-based).</a:t>
            </a:r>
          </a:p>
        </p:txBody>
      </p:sp>
      <p:sp>
        <p:nvSpPr>
          <p:cNvPr id="18" name="Google Shape;196;p31">
            <a:extLst>
              <a:ext uri="{FF2B5EF4-FFF2-40B4-BE49-F238E27FC236}">
                <a16:creationId xmlns:a16="http://schemas.microsoft.com/office/drawing/2014/main" id="{22D1D1DC-C0F5-E486-4EC7-5076B8512126}"/>
              </a:ext>
            </a:extLst>
          </p:cNvPr>
          <p:cNvSpPr txBox="1">
            <a:spLocks/>
          </p:cNvSpPr>
          <p:nvPr/>
        </p:nvSpPr>
        <p:spPr>
          <a:xfrm>
            <a:off x="509410" y="3053887"/>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Phase 3: Hyperparameter Tuning (Optimisation)</a:t>
            </a:r>
            <a:endParaRPr lang="en-GB" sz="1100" dirty="0"/>
          </a:p>
          <a:p>
            <a:pPr marL="0" indent="0"/>
            <a:endParaRPr lang="en-GB" sz="1100" dirty="0"/>
          </a:p>
        </p:txBody>
      </p:sp>
      <p:sp>
        <p:nvSpPr>
          <p:cNvPr id="20" name="Google Shape;196;p31">
            <a:extLst>
              <a:ext uri="{FF2B5EF4-FFF2-40B4-BE49-F238E27FC236}">
                <a16:creationId xmlns:a16="http://schemas.microsoft.com/office/drawing/2014/main" id="{57198F9F-2331-03F8-0D72-EED005BAF7AB}"/>
              </a:ext>
            </a:extLst>
          </p:cNvPr>
          <p:cNvSpPr txBox="1">
            <a:spLocks/>
          </p:cNvSpPr>
          <p:nvPr/>
        </p:nvSpPr>
        <p:spPr>
          <a:xfrm>
            <a:off x="742683" y="3327011"/>
            <a:ext cx="4315092" cy="539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dirty="0"/>
              <a:t>Implemented </a:t>
            </a:r>
            <a:r>
              <a:rPr lang="en-GB" sz="700" dirty="0">
                <a:latin typeface="JetBrainsMono NF" panose="02000009000000000000" pitchFamily="50" charset="0"/>
                <a:ea typeface="JetBrainsMono NF" panose="02000009000000000000" pitchFamily="50" charset="0"/>
                <a:cs typeface="JetBrainsMono NF" panose="02000009000000000000" pitchFamily="50" charset="0"/>
              </a:rPr>
              <a:t>GridSearchCV</a:t>
            </a:r>
            <a:r>
              <a:rPr lang="en-GB" sz="900" dirty="0"/>
              <a:t> with </a:t>
            </a:r>
            <a:r>
              <a:rPr lang="en-GB" sz="900" b="1" dirty="0"/>
              <a:t>10-fold Cross-Validation</a:t>
            </a:r>
            <a:r>
              <a:rPr lang="en-GB" sz="900" dirty="0"/>
              <a:t>.</a:t>
            </a:r>
          </a:p>
          <a:p>
            <a:pPr marL="0" indent="0"/>
            <a:r>
              <a:rPr lang="en-GB" sz="900" dirty="0"/>
              <a:t>Systematically tested parameter combinations (e.g., </a:t>
            </a:r>
            <a:r>
              <a:rPr lang="en-GB" sz="700" dirty="0">
                <a:latin typeface="JetBrainsMono NF" panose="02000009000000000000" pitchFamily="50" charset="0"/>
                <a:ea typeface="JetBrainsMono NF" panose="02000009000000000000" pitchFamily="50" charset="0"/>
                <a:cs typeface="JetBrainsMono NF" panose="02000009000000000000" pitchFamily="50" charset="0"/>
              </a:rPr>
              <a:t>kernel</a:t>
            </a:r>
            <a:r>
              <a:rPr lang="en-GB" sz="900" dirty="0"/>
              <a:t> types for SVM, </a:t>
            </a:r>
            <a:r>
              <a:rPr lang="en-GB" sz="700" dirty="0" err="1">
                <a:latin typeface="JetBrainsMono NF" panose="02000009000000000000" pitchFamily="50" charset="0"/>
                <a:ea typeface="JetBrainsMono NF" panose="02000009000000000000" pitchFamily="50" charset="0"/>
                <a:cs typeface="JetBrainsMono NF" panose="02000009000000000000" pitchFamily="50" charset="0"/>
              </a:rPr>
              <a:t>max_depth</a:t>
            </a:r>
            <a:r>
              <a:rPr lang="en-GB" sz="900" dirty="0"/>
              <a:t> for Trees) to prevent overfitting and maximise the accuracy score.</a:t>
            </a:r>
          </a:p>
        </p:txBody>
      </p:sp>
      <p:sp>
        <p:nvSpPr>
          <p:cNvPr id="21" name="Google Shape;196;p31">
            <a:extLst>
              <a:ext uri="{FF2B5EF4-FFF2-40B4-BE49-F238E27FC236}">
                <a16:creationId xmlns:a16="http://schemas.microsoft.com/office/drawing/2014/main" id="{F60487D2-14A0-176F-6387-CDDCC7591BD5}"/>
              </a:ext>
            </a:extLst>
          </p:cNvPr>
          <p:cNvSpPr txBox="1">
            <a:spLocks/>
          </p:cNvSpPr>
          <p:nvPr/>
        </p:nvSpPr>
        <p:spPr>
          <a:xfrm>
            <a:off x="456987" y="3924199"/>
            <a:ext cx="5110288" cy="38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Phase 4: Performance Evaluation:</a:t>
            </a:r>
            <a:endParaRPr lang="en-GB" sz="1100" dirty="0"/>
          </a:p>
        </p:txBody>
      </p:sp>
      <p:sp>
        <p:nvSpPr>
          <p:cNvPr id="22" name="Google Shape;196;p31">
            <a:extLst>
              <a:ext uri="{FF2B5EF4-FFF2-40B4-BE49-F238E27FC236}">
                <a16:creationId xmlns:a16="http://schemas.microsoft.com/office/drawing/2014/main" id="{87DF43AD-E38A-BEB8-5979-07235250F883}"/>
              </a:ext>
            </a:extLst>
          </p:cNvPr>
          <p:cNvSpPr txBox="1">
            <a:spLocks/>
          </p:cNvSpPr>
          <p:nvPr/>
        </p:nvSpPr>
        <p:spPr>
          <a:xfrm>
            <a:off x="690260" y="4197323"/>
            <a:ext cx="4315092" cy="5397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900" dirty="0"/>
              <a:t>Primary Metric: </a:t>
            </a:r>
            <a:r>
              <a:rPr lang="en-GB" sz="900" b="1" dirty="0"/>
              <a:t>Accuracy Score </a:t>
            </a:r>
            <a:r>
              <a:rPr lang="en-GB" sz="900" dirty="0"/>
              <a:t>on unseen Test Data.</a:t>
            </a:r>
          </a:p>
          <a:p>
            <a:pPr marL="0" indent="0"/>
            <a:r>
              <a:rPr lang="en-GB" sz="900" dirty="0"/>
              <a:t>Secondary Metric: </a:t>
            </a:r>
            <a:r>
              <a:rPr lang="en-GB" sz="900" b="1" dirty="0"/>
              <a:t>Confusion Matrix</a:t>
            </a:r>
            <a:r>
              <a:rPr lang="en-GB" sz="900" dirty="0"/>
              <a:t> to audit False Positives vs. False Negatives.</a:t>
            </a:r>
          </a:p>
        </p:txBody>
      </p:sp>
    </p:spTree>
    <p:extLst>
      <p:ext uri="{BB962C8B-B14F-4D97-AF65-F5344CB8AC3E}">
        <p14:creationId xmlns:p14="http://schemas.microsoft.com/office/powerpoint/2010/main" val="3601952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44E886D7-FEB2-2429-7808-7BCE9304D107}"/>
            </a:ext>
          </a:extLst>
        </p:cNvPr>
        <p:cNvGrpSpPr/>
        <p:nvPr/>
      </p:nvGrpSpPr>
      <p:grpSpPr>
        <a:xfrm>
          <a:off x="0" y="0"/>
          <a:ext cx="0" cy="0"/>
          <a:chOff x="0" y="0"/>
          <a:chExt cx="0" cy="0"/>
        </a:xfrm>
      </p:grpSpPr>
      <p:pic>
        <p:nvPicPr>
          <p:cNvPr id="4" name="Picture 3" descr="A computer screen with a rocket and various screens&#10;&#10;AI-generated content may be incorrect.">
            <a:extLst>
              <a:ext uri="{FF2B5EF4-FFF2-40B4-BE49-F238E27FC236}">
                <a16:creationId xmlns:a16="http://schemas.microsoft.com/office/drawing/2014/main" id="{7A58D56F-2E35-56AF-4D21-85DFA81C7776}"/>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179" name="Google Shape;179;p29">
            <a:extLst>
              <a:ext uri="{FF2B5EF4-FFF2-40B4-BE49-F238E27FC236}">
                <a16:creationId xmlns:a16="http://schemas.microsoft.com/office/drawing/2014/main" id="{B6B41839-531D-7CF0-AD6F-38A7B2E19B67}"/>
              </a:ext>
            </a:extLst>
          </p:cNvPr>
          <p:cNvSpPr txBox="1">
            <a:spLocks noGrp="1"/>
          </p:cNvSpPr>
          <p:nvPr>
            <p:ph type="title"/>
          </p:nvPr>
        </p:nvSpPr>
        <p:spPr>
          <a:xfrm>
            <a:off x="228600" y="766500"/>
            <a:ext cx="6204300" cy="29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Results</a:t>
            </a:r>
            <a:endParaRPr dirty="0"/>
          </a:p>
        </p:txBody>
      </p:sp>
      <p:sp>
        <p:nvSpPr>
          <p:cNvPr id="180" name="Google Shape;180;p29">
            <a:extLst>
              <a:ext uri="{FF2B5EF4-FFF2-40B4-BE49-F238E27FC236}">
                <a16:creationId xmlns:a16="http://schemas.microsoft.com/office/drawing/2014/main" id="{EC85F200-42E8-B1E7-47EC-1B92BC493495}"/>
              </a:ext>
            </a:extLst>
          </p:cNvPr>
          <p:cNvSpPr txBox="1">
            <a:spLocks noGrp="1"/>
          </p:cNvSpPr>
          <p:nvPr>
            <p:ph type="title" idx="2"/>
          </p:nvPr>
        </p:nvSpPr>
        <p:spPr>
          <a:xfrm>
            <a:off x="7263300" y="803100"/>
            <a:ext cx="1652100" cy="110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1"/>
                </a:solidFill>
              </a:rPr>
              <a:t>04</a:t>
            </a:r>
            <a:endParaRPr dirty="0">
              <a:solidFill>
                <a:schemeClr val="dk1"/>
              </a:solidFill>
            </a:endParaRPr>
          </a:p>
        </p:txBody>
      </p:sp>
      <p:sp>
        <p:nvSpPr>
          <p:cNvPr id="181" name="Google Shape;181;p29">
            <a:extLst>
              <a:ext uri="{FF2B5EF4-FFF2-40B4-BE49-F238E27FC236}">
                <a16:creationId xmlns:a16="http://schemas.microsoft.com/office/drawing/2014/main" id="{308EF8D5-CC07-D271-CC04-6D339DB32EE4}"/>
              </a:ext>
            </a:extLst>
          </p:cNvPr>
          <p:cNvSpPr txBox="1">
            <a:spLocks noGrp="1"/>
          </p:cNvSpPr>
          <p:nvPr>
            <p:ph type="subTitle" idx="1"/>
          </p:nvPr>
        </p:nvSpPr>
        <p:spPr>
          <a:xfrm>
            <a:off x="228600" y="4044975"/>
            <a:ext cx="3924300" cy="40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cap="all" dirty="0"/>
              <a:t>Strategic Insights &amp; Performance Metrics</a:t>
            </a:r>
            <a:endParaRPr cap="all" dirty="0"/>
          </a:p>
        </p:txBody>
      </p:sp>
      <p:cxnSp>
        <p:nvCxnSpPr>
          <p:cNvPr id="182" name="Google Shape;182;p29">
            <a:extLst>
              <a:ext uri="{FF2B5EF4-FFF2-40B4-BE49-F238E27FC236}">
                <a16:creationId xmlns:a16="http://schemas.microsoft.com/office/drawing/2014/main" id="{EEC9BE09-8088-5A45-ADE7-70DA8A02FE08}"/>
              </a:ext>
            </a:extLst>
          </p:cNvPr>
          <p:cNvCxnSpPr>
            <a:cxnSpLocks/>
          </p:cNvCxnSpPr>
          <p:nvPr/>
        </p:nvCxnSpPr>
        <p:spPr>
          <a:xfrm>
            <a:off x="-119063" y="4340400"/>
            <a:ext cx="4305301" cy="0"/>
          </a:xfrm>
          <a:prstGeom prst="straightConnector1">
            <a:avLst/>
          </a:prstGeom>
          <a:noFill/>
          <a:ln w="9525" cap="flat" cmpd="sng">
            <a:solidFill>
              <a:srgbClr val="3A4C6B"/>
            </a:solidFill>
            <a:prstDash val="solid"/>
            <a:round/>
            <a:headEnd type="none" w="med" len="med"/>
            <a:tailEnd type="none" w="med" len="med"/>
          </a:ln>
        </p:spPr>
      </p:cxnSp>
    </p:spTree>
    <p:extLst>
      <p:ext uri="{BB962C8B-B14F-4D97-AF65-F5344CB8AC3E}">
        <p14:creationId xmlns:p14="http://schemas.microsoft.com/office/powerpoint/2010/main" val="607043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7" name="Picture 6" descr="A rocket taking off from a space shuttle&#10;&#10;AI-generated content may be incorrect.">
            <a:extLst>
              <a:ext uri="{FF2B5EF4-FFF2-40B4-BE49-F238E27FC236}">
                <a16:creationId xmlns:a16="http://schemas.microsoft.com/office/drawing/2014/main" id="{2637FFE5-35EC-A500-CC01-E812B3818D82}"/>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7" name="Google Shape;187;p30"/>
          <p:cNvSpPr txBox="1">
            <a:spLocks noGrp="1"/>
          </p:cNvSpPr>
          <p:nvPr>
            <p:ph type="title"/>
          </p:nvPr>
        </p:nvSpPr>
        <p:spPr>
          <a:xfrm>
            <a:off x="228600" y="228600"/>
            <a:ext cx="4033838" cy="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Flight Number vs. Launch Site</a:t>
            </a:r>
            <a:endParaRPr dirty="0"/>
          </a:p>
        </p:txBody>
      </p:sp>
      <p:sp>
        <p:nvSpPr>
          <p:cNvPr id="188" name="Google Shape;188;p30"/>
          <p:cNvSpPr txBox="1">
            <a:spLocks noGrp="1"/>
          </p:cNvSpPr>
          <p:nvPr>
            <p:ph type="subTitle" idx="1"/>
          </p:nvPr>
        </p:nvSpPr>
        <p:spPr>
          <a:xfrm>
            <a:off x="228602" y="1331490"/>
            <a:ext cx="4567955" cy="5793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Observation: </a:t>
            </a:r>
            <a:r>
              <a:rPr lang="en-GB" dirty="0"/>
              <a:t>The scatter plot reveals a clear "burn-in" period for launch sites.</a:t>
            </a:r>
            <a:endParaRPr dirty="0"/>
          </a:p>
        </p:txBody>
      </p:sp>
      <p:sp>
        <p:nvSpPr>
          <p:cNvPr id="2" name="Google Shape;188;p30">
            <a:extLst>
              <a:ext uri="{FF2B5EF4-FFF2-40B4-BE49-F238E27FC236}">
                <a16:creationId xmlns:a16="http://schemas.microsoft.com/office/drawing/2014/main" id="{D207FC13-7DA9-91BA-D0B8-544BD7D026C5}"/>
              </a:ext>
            </a:extLst>
          </p:cNvPr>
          <p:cNvSpPr txBox="1">
            <a:spLocks/>
          </p:cNvSpPr>
          <p:nvPr/>
        </p:nvSpPr>
        <p:spPr>
          <a:xfrm>
            <a:off x="708300" y="1824008"/>
            <a:ext cx="4038325" cy="1361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CCAFS SLC-40:</a:t>
            </a:r>
            <a:r>
              <a:rPr lang="en-GB" dirty="0"/>
              <a:t> The workhorse of the fleet. It shows a dense cluster of launches with increasing reliability as flight numbers rise.</a:t>
            </a:r>
          </a:p>
          <a:p>
            <a:pPr marL="0" indent="0">
              <a:buSzPts val="1100"/>
              <a:buFont typeface="Arial"/>
              <a:buNone/>
            </a:pPr>
            <a:endParaRPr lang="en-GB" dirty="0"/>
          </a:p>
          <a:p>
            <a:pPr marL="0" indent="0">
              <a:buSzPts val="1100"/>
              <a:buNone/>
            </a:pPr>
            <a:r>
              <a:rPr lang="en-GB" b="1" dirty="0"/>
              <a:t>VAFB SLC-4E:</a:t>
            </a:r>
            <a:r>
              <a:rPr lang="en-GB" dirty="0"/>
              <a:t> A newer, specialised site with fewer historical launches, primarily handling lower flight numbers.</a:t>
            </a:r>
          </a:p>
        </p:txBody>
      </p:sp>
      <p:sp>
        <p:nvSpPr>
          <p:cNvPr id="4" name="Google Shape;188;p30">
            <a:extLst>
              <a:ext uri="{FF2B5EF4-FFF2-40B4-BE49-F238E27FC236}">
                <a16:creationId xmlns:a16="http://schemas.microsoft.com/office/drawing/2014/main" id="{24D8B906-61C0-4836-1A4F-32AF69C953E2}"/>
              </a:ext>
            </a:extLst>
          </p:cNvPr>
          <p:cNvSpPr txBox="1">
            <a:spLocks/>
          </p:cNvSpPr>
          <p:nvPr/>
        </p:nvSpPr>
        <p:spPr>
          <a:xfrm>
            <a:off x="228602" y="3441117"/>
            <a:ext cx="4567955"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Experience correlates with Reliability.</a:t>
            </a:r>
          </a:p>
        </p:txBody>
      </p:sp>
      <p:sp>
        <p:nvSpPr>
          <p:cNvPr id="5" name="Google Shape;188;p30">
            <a:extLst>
              <a:ext uri="{FF2B5EF4-FFF2-40B4-BE49-F238E27FC236}">
                <a16:creationId xmlns:a16="http://schemas.microsoft.com/office/drawing/2014/main" id="{D4BB4F58-4192-062D-FFCC-63782BC00715}"/>
              </a:ext>
            </a:extLst>
          </p:cNvPr>
          <p:cNvSpPr txBox="1">
            <a:spLocks/>
          </p:cNvSpPr>
          <p:nvPr/>
        </p:nvSpPr>
        <p:spPr>
          <a:xfrm>
            <a:off x="708300" y="3730802"/>
            <a:ext cx="4038325" cy="89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Early mission failures (Red dots) are concentrated in the low flight numbers (&lt;20). As operational cadence increases at a specific site, the success rate (Green dots) stabilises.</a:t>
            </a:r>
          </a:p>
        </p:txBody>
      </p:sp>
      <p:pic>
        <p:nvPicPr>
          <p:cNvPr id="21" name="Picture Placeholder 20" descr="A graph of flight number&#10;&#10;AI-generated content may be incorrect.">
            <a:extLst>
              <a:ext uri="{FF2B5EF4-FFF2-40B4-BE49-F238E27FC236}">
                <a16:creationId xmlns:a16="http://schemas.microsoft.com/office/drawing/2014/main" id="{48ABF8D8-9392-A48A-0F36-C64DCC641A93}"/>
              </a:ext>
            </a:extLst>
          </p:cNvPr>
          <p:cNvPicPr>
            <a:picLocks noGrp="1" noChangeAspect="1"/>
          </p:cNvPicPr>
          <p:nvPr>
            <p:ph type="pic" idx="2"/>
          </p:nvPr>
        </p:nvPicPr>
        <p:blipFill>
          <a:blip r:embed="rId4" cstate="screen">
            <a:extLst>
              <a:ext uri="{28A0092B-C50C-407E-A947-70E740481C1C}">
                <a14:useLocalDpi xmlns:a14="http://schemas.microsoft.com/office/drawing/2010/main"/>
              </a:ext>
            </a:extLst>
          </a:blip>
          <a:srcRect/>
          <a:stretch>
            <a:fillRect/>
          </a:stretch>
        </p:blipFill>
        <p:spPr>
          <a:xfrm>
            <a:off x="5135563" y="920750"/>
            <a:ext cx="3619500" cy="3302000"/>
          </a:xfrm>
          <a:ln>
            <a:solidFill>
              <a:srgbClr val="3A4C6B"/>
            </a:solidFill>
          </a:ln>
        </p:spPr>
      </p:pic>
      <p:sp>
        <p:nvSpPr>
          <p:cNvPr id="22" name="Google Shape;105;p25">
            <a:extLst>
              <a:ext uri="{FF2B5EF4-FFF2-40B4-BE49-F238E27FC236}">
                <a16:creationId xmlns:a16="http://schemas.microsoft.com/office/drawing/2014/main" id="{C56A1CC8-F6BA-4558-71CD-9EF7729498A3}"/>
              </a:ext>
            </a:extLst>
          </p:cNvPr>
          <p:cNvSpPr txBox="1">
            <a:spLocks/>
          </p:cNvSpPr>
          <p:nvPr/>
        </p:nvSpPr>
        <p:spPr>
          <a:xfrm>
            <a:off x="7468062" y="4622241"/>
            <a:ext cx="1287001" cy="521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6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r>
              <a:rPr lang="en-GB" sz="800" cap="all" dirty="0">
                <a:latin typeface="Space Grotesk Medium" panose="020B0604020202020204" charset="0"/>
                <a:cs typeface="Space Grotesk Medium" panose="020B0604020202020204" charset="0"/>
              </a:rPr>
              <a:t>Site Maturity &amp; Experience Curves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C4F6F777-F4F0-2500-74B9-E0FCAAC00E3B}"/>
            </a:ext>
          </a:extLst>
        </p:cNvPr>
        <p:cNvGrpSpPr/>
        <p:nvPr/>
      </p:nvGrpSpPr>
      <p:grpSpPr>
        <a:xfrm>
          <a:off x="0" y="0"/>
          <a:ext cx="0" cy="0"/>
          <a:chOff x="0" y="0"/>
          <a:chExt cx="0" cy="0"/>
        </a:xfrm>
      </p:grpSpPr>
      <p:pic>
        <p:nvPicPr>
          <p:cNvPr id="7" name="Picture 6" descr="A rocket taking off from a space shuttle&#10;&#10;AI-generated content may be incorrect.">
            <a:extLst>
              <a:ext uri="{FF2B5EF4-FFF2-40B4-BE49-F238E27FC236}">
                <a16:creationId xmlns:a16="http://schemas.microsoft.com/office/drawing/2014/main" id="{32681D60-299D-2F17-8CE4-F63F90384009}"/>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7" name="Google Shape;187;p30">
            <a:extLst>
              <a:ext uri="{FF2B5EF4-FFF2-40B4-BE49-F238E27FC236}">
                <a16:creationId xmlns:a16="http://schemas.microsoft.com/office/drawing/2014/main" id="{62F07790-DCE1-CD68-298F-5C0F530376FA}"/>
              </a:ext>
            </a:extLst>
          </p:cNvPr>
          <p:cNvSpPr txBox="1">
            <a:spLocks noGrp="1"/>
          </p:cNvSpPr>
          <p:nvPr>
            <p:ph type="title"/>
          </p:nvPr>
        </p:nvSpPr>
        <p:spPr>
          <a:xfrm>
            <a:off x="228600" y="228600"/>
            <a:ext cx="4033838" cy="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Payload Mass vs. Launch Site</a:t>
            </a:r>
            <a:endParaRPr dirty="0"/>
          </a:p>
        </p:txBody>
      </p:sp>
      <p:sp>
        <p:nvSpPr>
          <p:cNvPr id="188" name="Google Shape;188;p30">
            <a:extLst>
              <a:ext uri="{FF2B5EF4-FFF2-40B4-BE49-F238E27FC236}">
                <a16:creationId xmlns:a16="http://schemas.microsoft.com/office/drawing/2014/main" id="{772770B7-5990-A7E2-290D-2F851246DCEC}"/>
              </a:ext>
            </a:extLst>
          </p:cNvPr>
          <p:cNvSpPr txBox="1">
            <a:spLocks noGrp="1"/>
          </p:cNvSpPr>
          <p:nvPr>
            <p:ph type="subTitle" idx="1"/>
          </p:nvPr>
        </p:nvSpPr>
        <p:spPr>
          <a:xfrm>
            <a:off x="228602" y="1331490"/>
            <a:ext cx="4020267" cy="5793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Observation: </a:t>
            </a:r>
            <a:r>
              <a:rPr lang="en-GB" dirty="0"/>
              <a:t>There is a strict segregation of duties based on payload mass.</a:t>
            </a:r>
            <a:endParaRPr dirty="0"/>
          </a:p>
        </p:txBody>
      </p:sp>
      <p:sp>
        <p:nvSpPr>
          <p:cNvPr id="2" name="Google Shape;188;p30">
            <a:extLst>
              <a:ext uri="{FF2B5EF4-FFF2-40B4-BE49-F238E27FC236}">
                <a16:creationId xmlns:a16="http://schemas.microsoft.com/office/drawing/2014/main" id="{447AEF4F-4A6C-F369-C2C1-C4C14552238F}"/>
              </a:ext>
            </a:extLst>
          </p:cNvPr>
          <p:cNvSpPr txBox="1">
            <a:spLocks/>
          </p:cNvSpPr>
          <p:nvPr/>
        </p:nvSpPr>
        <p:spPr>
          <a:xfrm>
            <a:off x="708300" y="1824008"/>
            <a:ext cx="3554138" cy="1361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VAFB SLC-4E:</a:t>
            </a:r>
            <a:r>
              <a:rPr lang="en-GB" dirty="0"/>
              <a:t> Exclusively handles lighter payloads (&lt; 9,600 kg). No heavy launches occur here.</a:t>
            </a:r>
          </a:p>
          <a:p>
            <a:pPr marL="0" indent="0">
              <a:buSzPts val="1100"/>
              <a:buFont typeface="Arial"/>
              <a:buNone/>
            </a:pPr>
            <a:endParaRPr lang="en-GB" dirty="0"/>
          </a:p>
          <a:p>
            <a:pPr marL="0" indent="0">
              <a:buSzPts val="1100"/>
              <a:buNone/>
            </a:pPr>
            <a:r>
              <a:rPr lang="en-GB" b="1" dirty="0"/>
              <a:t>CCAFS &amp; KSC: </a:t>
            </a:r>
            <a:r>
              <a:rPr lang="en-GB" dirty="0"/>
              <a:t>These are the heavy lifters, handling the full spectrum of payloads up to 15,600 kg.</a:t>
            </a:r>
          </a:p>
        </p:txBody>
      </p:sp>
      <p:sp>
        <p:nvSpPr>
          <p:cNvPr id="4" name="Google Shape;188;p30">
            <a:extLst>
              <a:ext uri="{FF2B5EF4-FFF2-40B4-BE49-F238E27FC236}">
                <a16:creationId xmlns:a16="http://schemas.microsoft.com/office/drawing/2014/main" id="{17D96C59-AFC6-41C7-BBAA-F6BBE4567FE3}"/>
              </a:ext>
            </a:extLst>
          </p:cNvPr>
          <p:cNvSpPr txBox="1">
            <a:spLocks/>
          </p:cNvSpPr>
          <p:nvPr/>
        </p:nvSpPr>
        <p:spPr>
          <a:xfrm>
            <a:off x="228600" y="3232640"/>
            <a:ext cx="4020267"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a:t>
            </a:r>
            <a:r>
              <a:rPr lang="en-GB" dirty="0"/>
              <a:t> Logistical Segmentation.</a:t>
            </a:r>
          </a:p>
        </p:txBody>
      </p:sp>
      <p:sp>
        <p:nvSpPr>
          <p:cNvPr id="5" name="Google Shape;188;p30">
            <a:extLst>
              <a:ext uri="{FF2B5EF4-FFF2-40B4-BE49-F238E27FC236}">
                <a16:creationId xmlns:a16="http://schemas.microsoft.com/office/drawing/2014/main" id="{F32146F9-6A61-8A79-3452-FA4A41929044}"/>
              </a:ext>
            </a:extLst>
          </p:cNvPr>
          <p:cNvSpPr txBox="1">
            <a:spLocks/>
          </p:cNvSpPr>
          <p:nvPr/>
        </p:nvSpPr>
        <p:spPr>
          <a:xfrm>
            <a:off x="708298" y="3522325"/>
            <a:ext cx="3554138" cy="89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If Space Y intends to bid on Heavy Payload contracts (&gt;10,000 kg), we </a:t>
            </a:r>
            <a:r>
              <a:rPr lang="en-GB" b="1" dirty="0"/>
              <a:t>cannot</a:t>
            </a:r>
            <a:r>
              <a:rPr lang="en-GB" dirty="0"/>
              <a:t> utilise Vandenberg (VAFB). We must optimise our logistics for Cape Canaveral (CCAFS/KSC).</a:t>
            </a:r>
          </a:p>
        </p:txBody>
      </p:sp>
      <p:pic>
        <p:nvPicPr>
          <p:cNvPr id="21" name="Picture Placeholder 20">
            <a:extLst>
              <a:ext uri="{FF2B5EF4-FFF2-40B4-BE49-F238E27FC236}">
                <a16:creationId xmlns:a16="http://schemas.microsoft.com/office/drawing/2014/main" id="{029D9675-F9D2-80C8-DE27-796C9B7F1139}"/>
              </a:ext>
            </a:extLst>
          </p:cNvPr>
          <p:cNvPicPr>
            <a:picLocks noGrp="1" noChangeAspect="1"/>
          </p:cNvPicPr>
          <p:nvPr>
            <p:ph type="pic" idx="2"/>
          </p:nvPr>
        </p:nvPicPr>
        <p:blipFill>
          <a:blip r:embed="rId4"/>
          <a:srcRect/>
          <a:stretch/>
        </p:blipFill>
        <p:spPr>
          <a:xfrm>
            <a:off x="4495595" y="1267546"/>
            <a:ext cx="4419802" cy="2608408"/>
          </a:xfrm>
          <a:ln>
            <a:solidFill>
              <a:srgbClr val="3A4C6B"/>
            </a:solidFill>
          </a:ln>
        </p:spPr>
      </p:pic>
      <p:sp>
        <p:nvSpPr>
          <p:cNvPr id="10" name="Google Shape;105;p25">
            <a:extLst>
              <a:ext uri="{FF2B5EF4-FFF2-40B4-BE49-F238E27FC236}">
                <a16:creationId xmlns:a16="http://schemas.microsoft.com/office/drawing/2014/main" id="{4FF6ED5B-64C5-DCC5-60CA-0A178FF77C36}"/>
              </a:ext>
            </a:extLst>
          </p:cNvPr>
          <p:cNvSpPr txBox="1">
            <a:spLocks/>
          </p:cNvSpPr>
          <p:nvPr/>
        </p:nvSpPr>
        <p:spPr>
          <a:xfrm>
            <a:off x="7468062" y="4622241"/>
            <a:ext cx="1287001" cy="521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6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r>
              <a:rPr lang="en-GB" sz="800" cap="all" dirty="0">
                <a:latin typeface="Space Grotesk Medium" panose="020B0604020202020204" charset="0"/>
                <a:cs typeface="Space Grotesk Medium" panose="020B0604020202020204" charset="0"/>
              </a:rPr>
              <a:t>Site Capabilities &amp; Constraints</a:t>
            </a:r>
          </a:p>
        </p:txBody>
      </p:sp>
    </p:spTree>
    <p:extLst>
      <p:ext uri="{BB962C8B-B14F-4D97-AF65-F5344CB8AC3E}">
        <p14:creationId xmlns:p14="http://schemas.microsoft.com/office/powerpoint/2010/main" val="1181581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9DBF8C79-765E-83BC-070E-BA20311465DD}"/>
            </a:ext>
          </a:extLst>
        </p:cNvPr>
        <p:cNvGrpSpPr/>
        <p:nvPr/>
      </p:nvGrpSpPr>
      <p:grpSpPr>
        <a:xfrm>
          <a:off x="0" y="0"/>
          <a:ext cx="0" cy="0"/>
          <a:chOff x="0" y="0"/>
          <a:chExt cx="0" cy="0"/>
        </a:xfrm>
      </p:grpSpPr>
      <p:pic>
        <p:nvPicPr>
          <p:cNvPr id="7" name="Picture 6" descr="A rocket taking off from a space shuttle&#10;&#10;AI-generated content may be incorrect.">
            <a:extLst>
              <a:ext uri="{FF2B5EF4-FFF2-40B4-BE49-F238E27FC236}">
                <a16:creationId xmlns:a16="http://schemas.microsoft.com/office/drawing/2014/main" id="{E39D4DDA-E951-0E6D-749C-59BB9E1C5201}"/>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7" name="Google Shape;187;p30">
            <a:extLst>
              <a:ext uri="{FF2B5EF4-FFF2-40B4-BE49-F238E27FC236}">
                <a16:creationId xmlns:a16="http://schemas.microsoft.com/office/drawing/2014/main" id="{B7D82D74-6C8D-1955-FBAF-AA738EF2FDB6}"/>
              </a:ext>
            </a:extLst>
          </p:cNvPr>
          <p:cNvSpPr txBox="1">
            <a:spLocks noGrp="1"/>
          </p:cNvSpPr>
          <p:nvPr>
            <p:ph type="title"/>
          </p:nvPr>
        </p:nvSpPr>
        <p:spPr>
          <a:xfrm>
            <a:off x="228600" y="228600"/>
            <a:ext cx="3724275" cy="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Success Rate vs. Orbit Type</a:t>
            </a:r>
            <a:endParaRPr dirty="0"/>
          </a:p>
        </p:txBody>
      </p:sp>
      <p:sp>
        <p:nvSpPr>
          <p:cNvPr id="188" name="Google Shape;188;p30">
            <a:extLst>
              <a:ext uri="{FF2B5EF4-FFF2-40B4-BE49-F238E27FC236}">
                <a16:creationId xmlns:a16="http://schemas.microsoft.com/office/drawing/2014/main" id="{0B7BD979-B069-F3C1-00CF-3B9556882C84}"/>
              </a:ext>
            </a:extLst>
          </p:cNvPr>
          <p:cNvSpPr txBox="1">
            <a:spLocks noGrp="1"/>
          </p:cNvSpPr>
          <p:nvPr>
            <p:ph type="subTitle" idx="1"/>
          </p:nvPr>
        </p:nvSpPr>
        <p:spPr>
          <a:xfrm>
            <a:off x="228602" y="1331490"/>
            <a:ext cx="4020267" cy="5793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Observation: </a:t>
            </a:r>
            <a:r>
              <a:rPr lang="en-GB" dirty="0"/>
              <a:t>Not all orbits are created equal. We identified four "Perfect Success" destinations.</a:t>
            </a:r>
            <a:endParaRPr dirty="0"/>
          </a:p>
        </p:txBody>
      </p:sp>
      <p:sp>
        <p:nvSpPr>
          <p:cNvPr id="2" name="Google Shape;188;p30">
            <a:extLst>
              <a:ext uri="{FF2B5EF4-FFF2-40B4-BE49-F238E27FC236}">
                <a16:creationId xmlns:a16="http://schemas.microsoft.com/office/drawing/2014/main" id="{7C25BE27-5001-F396-BC11-C80CDC489EDB}"/>
              </a:ext>
            </a:extLst>
          </p:cNvPr>
          <p:cNvSpPr txBox="1">
            <a:spLocks/>
          </p:cNvSpPr>
          <p:nvPr/>
        </p:nvSpPr>
        <p:spPr>
          <a:xfrm>
            <a:off x="708300" y="1824008"/>
            <a:ext cx="3554138" cy="1361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100% Reliability: </a:t>
            </a:r>
            <a:r>
              <a:rPr lang="en-GB" dirty="0"/>
              <a:t>ES-L1, GEO, HEO, and SSO orbits have seen zero failures in this dataset.</a:t>
            </a:r>
          </a:p>
          <a:p>
            <a:pPr marL="0" indent="0">
              <a:buSzPts val="1100"/>
              <a:buFont typeface="Arial"/>
              <a:buNone/>
            </a:pPr>
            <a:endParaRPr lang="en-GB" dirty="0"/>
          </a:p>
          <a:p>
            <a:pPr marL="0" indent="0">
              <a:buSzPts val="1100"/>
              <a:buNone/>
            </a:pPr>
            <a:r>
              <a:rPr lang="en-GB" b="1" dirty="0"/>
              <a:t>High Risk: </a:t>
            </a:r>
            <a:r>
              <a:rPr lang="en-GB" dirty="0"/>
              <a:t>SO (Sun-Synchronous) and GTO (Geostationary Transfer) show higher variance.</a:t>
            </a:r>
          </a:p>
        </p:txBody>
      </p:sp>
      <p:sp>
        <p:nvSpPr>
          <p:cNvPr id="4" name="Google Shape;188;p30">
            <a:extLst>
              <a:ext uri="{FF2B5EF4-FFF2-40B4-BE49-F238E27FC236}">
                <a16:creationId xmlns:a16="http://schemas.microsoft.com/office/drawing/2014/main" id="{0B446E32-B50E-75B4-3C27-076E93114B4A}"/>
              </a:ext>
            </a:extLst>
          </p:cNvPr>
          <p:cNvSpPr txBox="1">
            <a:spLocks/>
          </p:cNvSpPr>
          <p:nvPr/>
        </p:nvSpPr>
        <p:spPr>
          <a:xfrm>
            <a:off x="228600" y="3232640"/>
            <a:ext cx="4020267"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Bidding Strategy Adjustment.</a:t>
            </a:r>
          </a:p>
        </p:txBody>
      </p:sp>
      <p:sp>
        <p:nvSpPr>
          <p:cNvPr id="5" name="Google Shape;188;p30">
            <a:extLst>
              <a:ext uri="{FF2B5EF4-FFF2-40B4-BE49-F238E27FC236}">
                <a16:creationId xmlns:a16="http://schemas.microsoft.com/office/drawing/2014/main" id="{73FA67EC-C893-D0AD-94F3-CF5AFE750207}"/>
              </a:ext>
            </a:extLst>
          </p:cNvPr>
          <p:cNvSpPr txBox="1">
            <a:spLocks/>
          </p:cNvSpPr>
          <p:nvPr/>
        </p:nvSpPr>
        <p:spPr>
          <a:xfrm>
            <a:off x="708298" y="3522325"/>
            <a:ext cx="3554138" cy="89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We can offer aggressive, lower-margin bids for </a:t>
            </a:r>
            <a:r>
              <a:rPr lang="en-GB" b="1" dirty="0"/>
              <a:t>ES-L1</a:t>
            </a:r>
            <a:r>
              <a:rPr lang="en-GB" dirty="0"/>
              <a:t> and </a:t>
            </a:r>
            <a:r>
              <a:rPr lang="en-GB" b="1" dirty="0"/>
              <a:t>SSO</a:t>
            </a:r>
            <a:r>
              <a:rPr lang="en-GB" dirty="0"/>
              <a:t> missions due to their proven safety record. Conversely, </a:t>
            </a:r>
            <a:r>
              <a:rPr lang="en-GB" b="1" dirty="0"/>
              <a:t>GTO</a:t>
            </a:r>
            <a:r>
              <a:rPr lang="en-GB" dirty="0"/>
              <a:t> missions require a higher risk premium in our pricing model.</a:t>
            </a:r>
          </a:p>
        </p:txBody>
      </p:sp>
      <p:pic>
        <p:nvPicPr>
          <p:cNvPr id="21" name="Picture Placeholder 20">
            <a:extLst>
              <a:ext uri="{FF2B5EF4-FFF2-40B4-BE49-F238E27FC236}">
                <a16:creationId xmlns:a16="http://schemas.microsoft.com/office/drawing/2014/main" id="{598A43F0-A9B2-123D-62B0-0BF484D49946}"/>
              </a:ext>
            </a:extLst>
          </p:cNvPr>
          <p:cNvPicPr>
            <a:picLocks noGrp="1" noChangeAspect="1"/>
          </p:cNvPicPr>
          <p:nvPr>
            <p:ph type="pic" idx="2"/>
          </p:nvPr>
        </p:nvPicPr>
        <p:blipFill>
          <a:blip r:embed="rId4" cstate="screen">
            <a:extLst>
              <a:ext uri="{28A0092B-C50C-407E-A947-70E740481C1C}">
                <a14:useLocalDpi xmlns:a14="http://schemas.microsoft.com/office/drawing/2010/main"/>
              </a:ext>
            </a:extLst>
          </a:blip>
          <a:srcRect/>
          <a:stretch/>
        </p:blipFill>
        <p:spPr>
          <a:xfrm>
            <a:off x="4829175" y="1047750"/>
            <a:ext cx="3757613" cy="3043238"/>
          </a:xfrm>
          <a:ln>
            <a:solidFill>
              <a:srgbClr val="3A4C6B"/>
            </a:solidFill>
          </a:ln>
        </p:spPr>
      </p:pic>
      <p:sp>
        <p:nvSpPr>
          <p:cNvPr id="8" name="Rectangle 7">
            <a:extLst>
              <a:ext uri="{FF2B5EF4-FFF2-40B4-BE49-F238E27FC236}">
                <a16:creationId xmlns:a16="http://schemas.microsoft.com/office/drawing/2014/main" id="{70C345B3-67E7-04EC-7484-37CDDBF535FD}"/>
              </a:ext>
            </a:extLst>
          </p:cNvPr>
          <p:cNvSpPr/>
          <p:nvPr/>
        </p:nvSpPr>
        <p:spPr>
          <a:xfrm>
            <a:off x="4751660" y="966787"/>
            <a:ext cx="3904394" cy="3186113"/>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Google Shape;105;p25">
            <a:extLst>
              <a:ext uri="{FF2B5EF4-FFF2-40B4-BE49-F238E27FC236}">
                <a16:creationId xmlns:a16="http://schemas.microsoft.com/office/drawing/2014/main" id="{7174EFE3-C924-319F-CB8F-2734F0D9CCC3}"/>
              </a:ext>
            </a:extLst>
          </p:cNvPr>
          <p:cNvSpPr txBox="1">
            <a:spLocks/>
          </p:cNvSpPr>
          <p:nvPr/>
        </p:nvSpPr>
        <p:spPr>
          <a:xfrm>
            <a:off x="7468062" y="4622241"/>
            <a:ext cx="1287001" cy="521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6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r>
              <a:rPr lang="en-GB" sz="800" cap="all" dirty="0">
                <a:latin typeface="Space Grotesk Medium" panose="020B0604020202020204" charset="0"/>
                <a:cs typeface="Space Grotesk Medium" panose="020B0604020202020204" charset="0"/>
              </a:rPr>
              <a:t>Orbit Risk Profile</a:t>
            </a:r>
          </a:p>
        </p:txBody>
      </p:sp>
    </p:spTree>
    <p:extLst>
      <p:ext uri="{BB962C8B-B14F-4D97-AF65-F5344CB8AC3E}">
        <p14:creationId xmlns:p14="http://schemas.microsoft.com/office/powerpoint/2010/main" val="3167336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15" name="Picture 14" descr="A rocket taking off from a space shuttle&#10;&#10;AI-generated content may be incorrect.">
            <a:extLst>
              <a:ext uri="{FF2B5EF4-FFF2-40B4-BE49-F238E27FC236}">
                <a16:creationId xmlns:a16="http://schemas.microsoft.com/office/drawing/2014/main" id="{91A34456-2CE9-D4B0-068A-D6287E29BE08}"/>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35961" y="0"/>
            <a:ext cx="9108040" cy="5143500"/>
          </a:xfrm>
          <a:prstGeom prst="rect">
            <a:avLst/>
          </a:prstGeom>
          <a:scene3d>
            <a:camera prst="orthographicFront">
              <a:rot lat="0" lon="10799999" rev="0"/>
            </a:camera>
            <a:lightRig rig="threePt" dir="t"/>
          </a:scene3d>
        </p:spPr>
      </p:pic>
      <p:sp>
        <p:nvSpPr>
          <p:cNvPr id="204" name="Google Shape;204;p32"/>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Flight Number vs.</a:t>
            </a:r>
            <a:br>
              <a:rPr lang="en" dirty="0"/>
            </a:br>
            <a:r>
              <a:rPr lang="en" dirty="0"/>
              <a:t>Orbit Type</a:t>
            </a:r>
            <a:endParaRPr dirty="0"/>
          </a:p>
        </p:txBody>
      </p:sp>
      <p:sp>
        <p:nvSpPr>
          <p:cNvPr id="205" name="Google Shape;205;p32"/>
          <p:cNvSpPr txBox="1">
            <a:spLocks noGrp="1"/>
          </p:cNvSpPr>
          <p:nvPr>
            <p:ph type="subTitle" idx="1"/>
          </p:nvPr>
        </p:nvSpPr>
        <p:spPr>
          <a:xfrm>
            <a:off x="4572000" y="1205916"/>
            <a:ext cx="434335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Observation: </a:t>
            </a:r>
            <a:r>
              <a:rPr lang="en-GB" dirty="0"/>
              <a:t>The data illustrates a strategic pivot from low-altitude testing to high-altitude commercial operations.</a:t>
            </a:r>
            <a:endParaRPr dirty="0"/>
          </a:p>
        </p:txBody>
      </p:sp>
      <p:sp>
        <p:nvSpPr>
          <p:cNvPr id="16" name="Google Shape;188;p30">
            <a:extLst>
              <a:ext uri="{FF2B5EF4-FFF2-40B4-BE49-F238E27FC236}">
                <a16:creationId xmlns:a16="http://schemas.microsoft.com/office/drawing/2014/main" id="{5FB18CE3-DBEA-AC7C-1D4C-EEDC0A1F235B}"/>
              </a:ext>
            </a:extLst>
          </p:cNvPr>
          <p:cNvSpPr txBox="1">
            <a:spLocks/>
          </p:cNvSpPr>
          <p:nvPr/>
        </p:nvSpPr>
        <p:spPr>
          <a:xfrm>
            <a:off x="5305425" y="1785922"/>
            <a:ext cx="3609925" cy="1571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LEO &amp; ISS: </a:t>
            </a:r>
            <a:r>
              <a:rPr lang="en-GB" dirty="0"/>
              <a:t>These were the "Testing Grounds." They show a high density of early flights (low flight numbers), validating the technology before moving to harder targets.</a:t>
            </a:r>
          </a:p>
          <a:p>
            <a:pPr marL="0" indent="0">
              <a:buSzPts val="1100"/>
              <a:buFont typeface="Arial"/>
              <a:buNone/>
            </a:pPr>
            <a:endParaRPr lang="en-GB" dirty="0"/>
          </a:p>
          <a:p>
            <a:pPr marL="0" indent="0">
              <a:buSzPts val="1100"/>
              <a:buNone/>
            </a:pPr>
            <a:r>
              <a:rPr lang="en-GB" b="1" dirty="0"/>
              <a:t>GTO: </a:t>
            </a:r>
            <a:r>
              <a:rPr lang="en-GB" dirty="0"/>
              <a:t>Shows a constant stream of missions throughout the program's history, indicating it is the core commercial market.</a:t>
            </a:r>
          </a:p>
        </p:txBody>
      </p:sp>
      <p:sp>
        <p:nvSpPr>
          <p:cNvPr id="17" name="Google Shape;188;p30">
            <a:extLst>
              <a:ext uri="{FF2B5EF4-FFF2-40B4-BE49-F238E27FC236}">
                <a16:creationId xmlns:a16="http://schemas.microsoft.com/office/drawing/2014/main" id="{04483213-2D52-9B4B-297C-072D7104DEFA}"/>
              </a:ext>
            </a:extLst>
          </p:cNvPr>
          <p:cNvSpPr txBox="1">
            <a:spLocks/>
          </p:cNvSpPr>
          <p:nvPr/>
        </p:nvSpPr>
        <p:spPr>
          <a:xfrm>
            <a:off x="4572000" y="3608877"/>
            <a:ext cx="4343350"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Market Maturity.</a:t>
            </a:r>
          </a:p>
        </p:txBody>
      </p:sp>
      <p:sp>
        <p:nvSpPr>
          <p:cNvPr id="18" name="Google Shape;188;p30">
            <a:extLst>
              <a:ext uri="{FF2B5EF4-FFF2-40B4-BE49-F238E27FC236}">
                <a16:creationId xmlns:a16="http://schemas.microsoft.com/office/drawing/2014/main" id="{FA2AEB89-0F95-5DF1-FC2E-3AA275CBB186}"/>
              </a:ext>
            </a:extLst>
          </p:cNvPr>
          <p:cNvSpPr txBox="1">
            <a:spLocks/>
          </p:cNvSpPr>
          <p:nvPr/>
        </p:nvSpPr>
        <p:spPr>
          <a:xfrm>
            <a:off x="5305425" y="3898562"/>
            <a:ext cx="3609925" cy="89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The shift from LEO testing to consistent GTO commercialisation proves the Falcon 9 has graduated from an experimental vehicle to a commercial staple.</a:t>
            </a:r>
          </a:p>
        </p:txBody>
      </p:sp>
      <p:sp>
        <p:nvSpPr>
          <p:cNvPr id="20" name="Google Shape;105;p25">
            <a:extLst>
              <a:ext uri="{FF2B5EF4-FFF2-40B4-BE49-F238E27FC236}">
                <a16:creationId xmlns:a16="http://schemas.microsoft.com/office/drawing/2014/main" id="{C06F124E-CA95-5E64-7DAE-72183A972B25}"/>
              </a:ext>
            </a:extLst>
          </p:cNvPr>
          <p:cNvSpPr txBox="1">
            <a:spLocks/>
          </p:cNvSpPr>
          <p:nvPr/>
        </p:nvSpPr>
        <p:spPr>
          <a:xfrm>
            <a:off x="228600" y="4622240"/>
            <a:ext cx="1287001" cy="521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6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lgn="l"/>
            <a:r>
              <a:rPr lang="en-GB" sz="800" cap="all" dirty="0">
                <a:latin typeface="Space Grotesk Medium" panose="020B0604020202020204" charset="0"/>
                <a:cs typeface="Space Grotesk Medium" panose="020B0604020202020204" charset="0"/>
              </a:rPr>
              <a:t>Mission Evolution Over Time</a:t>
            </a:r>
          </a:p>
        </p:txBody>
      </p:sp>
      <p:pic>
        <p:nvPicPr>
          <p:cNvPr id="22" name="Picture 21" descr="A graph of a flight number&#10;&#10;AI-generated content may be incorrect.">
            <a:extLst>
              <a:ext uri="{FF2B5EF4-FFF2-40B4-BE49-F238E27FC236}">
                <a16:creationId xmlns:a16="http://schemas.microsoft.com/office/drawing/2014/main" id="{D41A73A2-926C-9315-A01D-839E292015A2}"/>
              </a:ext>
            </a:extLst>
          </p:cNvPr>
          <p:cNvPicPr>
            <a:picLocks noChangeAspect="1"/>
          </p:cNvPicPr>
          <p:nvPr/>
        </p:nvPicPr>
        <p:blipFill>
          <a:blip r:embed="rId4"/>
          <a:stretch>
            <a:fillRect/>
          </a:stretch>
        </p:blipFill>
        <p:spPr>
          <a:xfrm>
            <a:off x="291344" y="1528842"/>
            <a:ext cx="3828438" cy="2527798"/>
          </a:xfrm>
          <a:prstGeom prst="rect">
            <a:avLst/>
          </a:prstGeom>
        </p:spPr>
      </p:pic>
      <p:sp>
        <p:nvSpPr>
          <p:cNvPr id="23" name="Rectangle 22">
            <a:extLst>
              <a:ext uri="{FF2B5EF4-FFF2-40B4-BE49-F238E27FC236}">
                <a16:creationId xmlns:a16="http://schemas.microsoft.com/office/drawing/2014/main" id="{2D6A9C98-029E-1A97-8EF3-12D3006C5157}"/>
              </a:ext>
            </a:extLst>
          </p:cNvPr>
          <p:cNvSpPr/>
          <p:nvPr/>
        </p:nvSpPr>
        <p:spPr>
          <a:xfrm>
            <a:off x="286605" y="1484129"/>
            <a:ext cx="3833177" cy="2572511"/>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5" name="Picture 4" descr="A diagram of a rocket&#10;&#10;AI-generated content may be incorrect.">
            <a:extLst>
              <a:ext uri="{FF2B5EF4-FFF2-40B4-BE49-F238E27FC236}">
                <a16:creationId xmlns:a16="http://schemas.microsoft.com/office/drawing/2014/main" id="{4C2F2EC8-048F-88EA-E20E-64E2154EE724}"/>
              </a:ext>
            </a:extLst>
          </p:cNvPr>
          <p:cNvPicPr>
            <a:picLocks noChangeAspect="1"/>
          </p:cNvPicPr>
          <p:nvPr/>
        </p:nvPicPr>
        <p:blipFill>
          <a:blip r:embed="rId3" cstate="screen">
            <a:alphaModFix amt="15000"/>
            <a:extLst>
              <a:ext uri="{28A0092B-C50C-407E-A947-70E740481C1C}">
                <a14:useLocalDpi xmlns:a14="http://schemas.microsoft.com/office/drawing/2010/main"/>
              </a:ext>
            </a:extLst>
          </a:blip>
          <a:stretch>
            <a:fillRect/>
          </a:stretch>
        </p:blipFill>
        <p:spPr>
          <a:xfrm>
            <a:off x="2312584" y="971551"/>
            <a:ext cx="6831416" cy="3726227"/>
          </a:xfrm>
          <a:prstGeom prst="rect">
            <a:avLst/>
          </a:prstGeom>
        </p:spPr>
      </p:pic>
      <p:sp>
        <p:nvSpPr>
          <p:cNvPr id="155" name="Google Shape;155;p27"/>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Outline</a:t>
            </a:r>
            <a:endParaRPr dirty="0"/>
          </a:p>
        </p:txBody>
      </p:sp>
      <p:sp>
        <p:nvSpPr>
          <p:cNvPr id="156" name="Google Shape;156;p27"/>
          <p:cNvSpPr txBox="1">
            <a:spLocks noGrp="1"/>
          </p:cNvSpPr>
          <p:nvPr>
            <p:ph type="title" idx="2"/>
          </p:nvPr>
        </p:nvSpPr>
        <p:spPr>
          <a:xfrm>
            <a:off x="228600" y="895940"/>
            <a:ext cx="7347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dirty="0"/>
          </a:p>
        </p:txBody>
      </p:sp>
      <p:sp>
        <p:nvSpPr>
          <p:cNvPr id="157" name="Google Shape;157;p27"/>
          <p:cNvSpPr txBox="1">
            <a:spLocks noGrp="1"/>
          </p:cNvSpPr>
          <p:nvPr>
            <p:ph type="title" idx="3"/>
          </p:nvPr>
        </p:nvSpPr>
        <p:spPr>
          <a:xfrm>
            <a:off x="228600" y="2280565"/>
            <a:ext cx="7347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dirty="0"/>
          </a:p>
        </p:txBody>
      </p:sp>
      <p:sp>
        <p:nvSpPr>
          <p:cNvPr id="158" name="Google Shape;158;p27"/>
          <p:cNvSpPr txBox="1">
            <a:spLocks noGrp="1"/>
          </p:cNvSpPr>
          <p:nvPr>
            <p:ph type="title" idx="4"/>
          </p:nvPr>
        </p:nvSpPr>
        <p:spPr>
          <a:xfrm>
            <a:off x="2751896" y="895940"/>
            <a:ext cx="7347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dirty="0"/>
          </a:p>
        </p:txBody>
      </p:sp>
      <p:sp>
        <p:nvSpPr>
          <p:cNvPr id="159" name="Google Shape;159;p27"/>
          <p:cNvSpPr txBox="1">
            <a:spLocks noGrp="1"/>
          </p:cNvSpPr>
          <p:nvPr>
            <p:ph type="title" idx="5"/>
          </p:nvPr>
        </p:nvSpPr>
        <p:spPr>
          <a:xfrm>
            <a:off x="2751896" y="2280575"/>
            <a:ext cx="7347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dirty="0"/>
          </a:p>
        </p:txBody>
      </p:sp>
      <p:sp>
        <p:nvSpPr>
          <p:cNvPr id="160" name="Google Shape;160;p27"/>
          <p:cNvSpPr txBox="1">
            <a:spLocks noGrp="1"/>
          </p:cNvSpPr>
          <p:nvPr>
            <p:ph type="title" idx="6"/>
          </p:nvPr>
        </p:nvSpPr>
        <p:spPr>
          <a:xfrm>
            <a:off x="228599" y="3665190"/>
            <a:ext cx="7347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dirty="0"/>
          </a:p>
        </p:txBody>
      </p:sp>
      <p:sp>
        <p:nvSpPr>
          <p:cNvPr id="161" name="Google Shape;161;p27"/>
          <p:cNvSpPr txBox="1">
            <a:spLocks noGrp="1"/>
          </p:cNvSpPr>
          <p:nvPr>
            <p:ph type="title" idx="7"/>
          </p:nvPr>
        </p:nvSpPr>
        <p:spPr>
          <a:xfrm>
            <a:off x="2751899" y="3665211"/>
            <a:ext cx="7347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dirty="0"/>
          </a:p>
        </p:txBody>
      </p:sp>
      <p:sp>
        <p:nvSpPr>
          <p:cNvPr id="162" name="Google Shape;162;p27"/>
          <p:cNvSpPr txBox="1">
            <a:spLocks noGrp="1"/>
          </p:cNvSpPr>
          <p:nvPr>
            <p:ph type="subTitle" idx="1"/>
          </p:nvPr>
        </p:nvSpPr>
        <p:spPr>
          <a:xfrm>
            <a:off x="228600" y="1373838"/>
            <a:ext cx="2142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Executive Summary</a:t>
            </a:r>
            <a:endParaRPr dirty="0"/>
          </a:p>
        </p:txBody>
      </p:sp>
      <p:sp>
        <p:nvSpPr>
          <p:cNvPr id="163" name="Google Shape;163;p27"/>
          <p:cNvSpPr txBox="1">
            <a:spLocks noGrp="1"/>
          </p:cNvSpPr>
          <p:nvPr>
            <p:ph type="subTitle" idx="8"/>
          </p:nvPr>
        </p:nvSpPr>
        <p:spPr>
          <a:xfrm>
            <a:off x="2751900" y="1373838"/>
            <a:ext cx="2142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p:txBody>
      </p:sp>
      <p:sp>
        <p:nvSpPr>
          <p:cNvPr id="164" name="Google Shape;164;p27"/>
          <p:cNvSpPr txBox="1">
            <a:spLocks noGrp="1"/>
          </p:cNvSpPr>
          <p:nvPr>
            <p:ph type="subTitle" idx="9"/>
          </p:nvPr>
        </p:nvSpPr>
        <p:spPr>
          <a:xfrm>
            <a:off x="228600" y="4143100"/>
            <a:ext cx="2142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165" name="Google Shape;165;p27"/>
          <p:cNvSpPr txBox="1">
            <a:spLocks noGrp="1"/>
          </p:cNvSpPr>
          <p:nvPr>
            <p:ph type="subTitle" idx="13"/>
          </p:nvPr>
        </p:nvSpPr>
        <p:spPr>
          <a:xfrm>
            <a:off x="228600" y="2781540"/>
            <a:ext cx="2142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Strategic Context</a:t>
            </a:r>
            <a:endParaRPr dirty="0"/>
          </a:p>
        </p:txBody>
      </p:sp>
      <p:sp>
        <p:nvSpPr>
          <p:cNvPr id="166" name="Google Shape;166;p27"/>
          <p:cNvSpPr txBox="1">
            <a:spLocks noGrp="1"/>
          </p:cNvSpPr>
          <p:nvPr>
            <p:ph type="subTitle" idx="14"/>
          </p:nvPr>
        </p:nvSpPr>
        <p:spPr>
          <a:xfrm>
            <a:off x="2751900" y="2781540"/>
            <a:ext cx="2142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Strategic Synthesis</a:t>
            </a:r>
            <a:endParaRPr dirty="0"/>
          </a:p>
        </p:txBody>
      </p:sp>
      <p:sp>
        <p:nvSpPr>
          <p:cNvPr id="167" name="Google Shape;167;p27"/>
          <p:cNvSpPr txBox="1">
            <a:spLocks noGrp="1"/>
          </p:cNvSpPr>
          <p:nvPr>
            <p:ph type="subTitle" idx="15"/>
          </p:nvPr>
        </p:nvSpPr>
        <p:spPr>
          <a:xfrm>
            <a:off x="2751900" y="4143202"/>
            <a:ext cx="2142300" cy="6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Provenance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AD087D62-5B96-2FF7-D88C-7C67AD1A8B38}"/>
            </a:ext>
          </a:extLst>
        </p:cNvPr>
        <p:cNvGrpSpPr/>
        <p:nvPr/>
      </p:nvGrpSpPr>
      <p:grpSpPr>
        <a:xfrm>
          <a:off x="0" y="0"/>
          <a:ext cx="0" cy="0"/>
          <a:chOff x="0" y="0"/>
          <a:chExt cx="0" cy="0"/>
        </a:xfrm>
      </p:grpSpPr>
      <p:pic>
        <p:nvPicPr>
          <p:cNvPr id="15" name="Picture 14" descr="A rocket taking off from a space shuttle&#10;&#10;AI-generated content may be incorrect.">
            <a:extLst>
              <a:ext uri="{FF2B5EF4-FFF2-40B4-BE49-F238E27FC236}">
                <a16:creationId xmlns:a16="http://schemas.microsoft.com/office/drawing/2014/main" id="{5DA9B11C-03A6-5F24-9292-43CE61F2395F}"/>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35961" y="0"/>
            <a:ext cx="9108040" cy="5143500"/>
          </a:xfrm>
          <a:prstGeom prst="rect">
            <a:avLst/>
          </a:prstGeom>
          <a:scene3d>
            <a:camera prst="orthographicFront">
              <a:rot lat="0" lon="10799999" rev="0"/>
            </a:camera>
            <a:lightRig rig="threePt" dir="t"/>
          </a:scene3d>
        </p:spPr>
      </p:pic>
      <p:sp>
        <p:nvSpPr>
          <p:cNvPr id="204" name="Google Shape;204;p32">
            <a:extLst>
              <a:ext uri="{FF2B5EF4-FFF2-40B4-BE49-F238E27FC236}">
                <a16:creationId xmlns:a16="http://schemas.microsoft.com/office/drawing/2014/main" id="{FDD89C39-EB3F-14C9-4EB4-D961D6A98243}"/>
              </a:ext>
            </a:extLst>
          </p:cNvPr>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Payload Mass vs.</a:t>
            </a:r>
            <a:br>
              <a:rPr lang="en" dirty="0"/>
            </a:br>
            <a:r>
              <a:rPr lang="en" dirty="0"/>
              <a:t>Orbit Type</a:t>
            </a:r>
            <a:endParaRPr dirty="0"/>
          </a:p>
        </p:txBody>
      </p:sp>
      <p:sp>
        <p:nvSpPr>
          <p:cNvPr id="205" name="Google Shape;205;p32">
            <a:extLst>
              <a:ext uri="{FF2B5EF4-FFF2-40B4-BE49-F238E27FC236}">
                <a16:creationId xmlns:a16="http://schemas.microsoft.com/office/drawing/2014/main" id="{3C5A842C-5304-E8EA-9614-116CB82205BA}"/>
              </a:ext>
            </a:extLst>
          </p:cNvPr>
          <p:cNvSpPr txBox="1">
            <a:spLocks noGrp="1"/>
          </p:cNvSpPr>
          <p:nvPr>
            <p:ph type="subTitle" idx="1"/>
          </p:nvPr>
        </p:nvSpPr>
        <p:spPr>
          <a:xfrm>
            <a:off x="4572000" y="1205916"/>
            <a:ext cx="434335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Observation: </a:t>
            </a:r>
            <a:r>
              <a:rPr lang="en-GB" dirty="0"/>
              <a:t>The scatter plot confirms an inverse relationship between Orbital Altitude and Allowable Payload Mass.</a:t>
            </a:r>
            <a:endParaRPr dirty="0"/>
          </a:p>
        </p:txBody>
      </p:sp>
      <p:sp>
        <p:nvSpPr>
          <p:cNvPr id="16" name="Google Shape;188;p30">
            <a:extLst>
              <a:ext uri="{FF2B5EF4-FFF2-40B4-BE49-F238E27FC236}">
                <a16:creationId xmlns:a16="http://schemas.microsoft.com/office/drawing/2014/main" id="{0A66C242-7FC6-68F9-A864-7E629AD916D8}"/>
              </a:ext>
            </a:extLst>
          </p:cNvPr>
          <p:cNvSpPr txBox="1">
            <a:spLocks/>
          </p:cNvSpPr>
          <p:nvPr/>
        </p:nvSpPr>
        <p:spPr>
          <a:xfrm>
            <a:off x="5305425" y="1785922"/>
            <a:ext cx="3609925" cy="1571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Heavy Payloads: </a:t>
            </a:r>
            <a:r>
              <a:rPr lang="en-GB" dirty="0"/>
              <a:t>Strictly directed towards LEO and ISS (International Space Station). This creates a distinct cluster of heavy mass/low altitude missions.</a:t>
            </a:r>
          </a:p>
          <a:p>
            <a:pPr marL="0" indent="0">
              <a:buSzPts val="1100"/>
              <a:buFont typeface="Arial"/>
              <a:buNone/>
            </a:pPr>
            <a:endParaRPr lang="en-GB" dirty="0"/>
          </a:p>
          <a:p>
            <a:pPr marL="0" indent="0">
              <a:buSzPts val="1100"/>
              <a:buNone/>
            </a:pPr>
            <a:r>
              <a:rPr lang="en-GB" b="1" dirty="0"/>
              <a:t>Light Payloads: </a:t>
            </a:r>
            <a:r>
              <a:rPr lang="en-GB" dirty="0"/>
              <a:t>GTO and Polar orbits typically carry lighter payloads (&lt; 5,000 kg) due to the higher fuel requirements to reach these trajectories.</a:t>
            </a:r>
          </a:p>
        </p:txBody>
      </p:sp>
      <p:sp>
        <p:nvSpPr>
          <p:cNvPr id="17" name="Google Shape;188;p30">
            <a:extLst>
              <a:ext uri="{FF2B5EF4-FFF2-40B4-BE49-F238E27FC236}">
                <a16:creationId xmlns:a16="http://schemas.microsoft.com/office/drawing/2014/main" id="{937C6AB2-C016-6773-6B44-8D1A61B5B4C6}"/>
              </a:ext>
            </a:extLst>
          </p:cNvPr>
          <p:cNvSpPr txBox="1">
            <a:spLocks/>
          </p:cNvSpPr>
          <p:nvPr/>
        </p:nvSpPr>
        <p:spPr>
          <a:xfrm>
            <a:off x="4572000" y="3608877"/>
            <a:ext cx="4343350"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Fuel vs. Mass Trade-off.</a:t>
            </a:r>
          </a:p>
        </p:txBody>
      </p:sp>
      <p:sp>
        <p:nvSpPr>
          <p:cNvPr id="18" name="Google Shape;188;p30">
            <a:extLst>
              <a:ext uri="{FF2B5EF4-FFF2-40B4-BE49-F238E27FC236}">
                <a16:creationId xmlns:a16="http://schemas.microsoft.com/office/drawing/2014/main" id="{6D0D2E91-3CB9-8882-A46B-B7F082F18F06}"/>
              </a:ext>
            </a:extLst>
          </p:cNvPr>
          <p:cNvSpPr txBox="1">
            <a:spLocks/>
          </p:cNvSpPr>
          <p:nvPr/>
        </p:nvSpPr>
        <p:spPr>
          <a:xfrm>
            <a:off x="5305425" y="3898562"/>
            <a:ext cx="3609925" cy="89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High-energy orbits (GTO) cannibalise payload capacity. We must account for this "Performance Penalty" when calculating the profitability of deep-space missions.</a:t>
            </a:r>
          </a:p>
        </p:txBody>
      </p:sp>
      <p:sp>
        <p:nvSpPr>
          <p:cNvPr id="20" name="Google Shape;105;p25">
            <a:extLst>
              <a:ext uri="{FF2B5EF4-FFF2-40B4-BE49-F238E27FC236}">
                <a16:creationId xmlns:a16="http://schemas.microsoft.com/office/drawing/2014/main" id="{261A6931-5305-4367-0E34-6803FE7247DE}"/>
              </a:ext>
            </a:extLst>
          </p:cNvPr>
          <p:cNvSpPr txBox="1">
            <a:spLocks/>
          </p:cNvSpPr>
          <p:nvPr/>
        </p:nvSpPr>
        <p:spPr>
          <a:xfrm>
            <a:off x="228600" y="4622240"/>
            <a:ext cx="1287001" cy="521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6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lgn="l"/>
            <a:r>
              <a:rPr lang="en-GB" sz="800" cap="all" dirty="0">
                <a:latin typeface="Space Grotesk Medium" panose="020B0604020202020204" charset="0"/>
                <a:cs typeface="Space Grotesk Medium" panose="020B0604020202020204" charset="0"/>
              </a:rPr>
              <a:t>Capacity Utilisation by Orbit</a:t>
            </a:r>
          </a:p>
        </p:txBody>
      </p:sp>
      <p:sp>
        <p:nvSpPr>
          <p:cNvPr id="23" name="Rectangle 22">
            <a:extLst>
              <a:ext uri="{FF2B5EF4-FFF2-40B4-BE49-F238E27FC236}">
                <a16:creationId xmlns:a16="http://schemas.microsoft.com/office/drawing/2014/main" id="{51D11DBC-AF58-0466-2F0D-117A0DBC6F74}"/>
              </a:ext>
            </a:extLst>
          </p:cNvPr>
          <p:cNvSpPr/>
          <p:nvPr/>
        </p:nvSpPr>
        <p:spPr>
          <a:xfrm>
            <a:off x="286605" y="1484129"/>
            <a:ext cx="3897795" cy="2572511"/>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descr="A graph with numbers and dots&#10;&#10;AI-generated content may be incorrect.">
            <a:extLst>
              <a:ext uri="{FF2B5EF4-FFF2-40B4-BE49-F238E27FC236}">
                <a16:creationId xmlns:a16="http://schemas.microsoft.com/office/drawing/2014/main" id="{FA919971-BB76-AB68-267B-5EEE11FB9042}"/>
              </a:ext>
            </a:extLst>
          </p:cNvPr>
          <p:cNvPicPr>
            <a:picLocks noChangeAspect="1"/>
          </p:cNvPicPr>
          <p:nvPr/>
        </p:nvPicPr>
        <p:blipFill>
          <a:blip r:embed="rId4"/>
          <a:stretch>
            <a:fillRect/>
          </a:stretch>
        </p:blipFill>
        <p:spPr>
          <a:xfrm>
            <a:off x="296711" y="1528841"/>
            <a:ext cx="3887689" cy="2527798"/>
          </a:xfrm>
          <a:prstGeom prst="rect">
            <a:avLst/>
          </a:prstGeom>
        </p:spPr>
      </p:pic>
    </p:spTree>
    <p:extLst>
      <p:ext uri="{BB962C8B-B14F-4D97-AF65-F5344CB8AC3E}">
        <p14:creationId xmlns:p14="http://schemas.microsoft.com/office/powerpoint/2010/main" val="1158753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8BC5E790-23D3-56A7-1034-5D7156AA5DC2}"/>
            </a:ext>
          </a:extLst>
        </p:cNvPr>
        <p:cNvGrpSpPr/>
        <p:nvPr/>
      </p:nvGrpSpPr>
      <p:grpSpPr>
        <a:xfrm>
          <a:off x="0" y="0"/>
          <a:ext cx="0" cy="0"/>
          <a:chOff x="0" y="0"/>
          <a:chExt cx="0" cy="0"/>
        </a:xfrm>
      </p:grpSpPr>
      <p:pic>
        <p:nvPicPr>
          <p:cNvPr id="15" name="Picture 14" descr="A rocket taking off from a space shuttle&#10;&#10;AI-generated content may be incorrect.">
            <a:extLst>
              <a:ext uri="{FF2B5EF4-FFF2-40B4-BE49-F238E27FC236}">
                <a16:creationId xmlns:a16="http://schemas.microsoft.com/office/drawing/2014/main" id="{91259A42-60F0-D740-5682-4AB91896D168}"/>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35961" y="0"/>
            <a:ext cx="9108040" cy="5143500"/>
          </a:xfrm>
          <a:prstGeom prst="rect">
            <a:avLst/>
          </a:prstGeom>
          <a:scene3d>
            <a:camera prst="orthographicFront">
              <a:rot lat="0" lon="10799999" rev="0"/>
            </a:camera>
            <a:lightRig rig="threePt" dir="t"/>
          </a:scene3d>
        </p:spPr>
      </p:pic>
      <p:sp>
        <p:nvSpPr>
          <p:cNvPr id="204" name="Google Shape;204;p32">
            <a:extLst>
              <a:ext uri="{FF2B5EF4-FFF2-40B4-BE49-F238E27FC236}">
                <a16:creationId xmlns:a16="http://schemas.microsoft.com/office/drawing/2014/main" id="{E49226F0-9BEE-7C3D-9D59-A42C9316CED0}"/>
              </a:ext>
            </a:extLst>
          </p:cNvPr>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Launch Success</a:t>
            </a:r>
            <a:br>
              <a:rPr lang="en" dirty="0"/>
            </a:br>
            <a:r>
              <a:rPr lang="en" dirty="0"/>
              <a:t>Yearly Trend</a:t>
            </a:r>
            <a:endParaRPr dirty="0"/>
          </a:p>
        </p:txBody>
      </p:sp>
      <p:sp>
        <p:nvSpPr>
          <p:cNvPr id="205" name="Google Shape;205;p32">
            <a:extLst>
              <a:ext uri="{FF2B5EF4-FFF2-40B4-BE49-F238E27FC236}">
                <a16:creationId xmlns:a16="http://schemas.microsoft.com/office/drawing/2014/main" id="{09EA86E1-1B8D-A5C5-A881-64ECB059B5DC}"/>
              </a:ext>
            </a:extLst>
          </p:cNvPr>
          <p:cNvSpPr txBox="1">
            <a:spLocks noGrp="1"/>
          </p:cNvSpPr>
          <p:nvPr>
            <p:ph type="subTitle" idx="1"/>
          </p:nvPr>
        </p:nvSpPr>
        <p:spPr>
          <a:xfrm>
            <a:off x="4572000" y="1205916"/>
            <a:ext cx="434335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Observation: </a:t>
            </a:r>
            <a:r>
              <a:rPr lang="en-GB" dirty="0"/>
              <a:t>The trend line tells the definitive story of SpaceX's R&amp;D phase.</a:t>
            </a:r>
            <a:endParaRPr dirty="0"/>
          </a:p>
        </p:txBody>
      </p:sp>
      <p:sp>
        <p:nvSpPr>
          <p:cNvPr id="16" name="Google Shape;188;p30">
            <a:extLst>
              <a:ext uri="{FF2B5EF4-FFF2-40B4-BE49-F238E27FC236}">
                <a16:creationId xmlns:a16="http://schemas.microsoft.com/office/drawing/2014/main" id="{3F835609-6BAD-476F-532F-4E7FEB1FEC59}"/>
              </a:ext>
            </a:extLst>
          </p:cNvPr>
          <p:cNvSpPr txBox="1">
            <a:spLocks/>
          </p:cNvSpPr>
          <p:nvPr/>
        </p:nvSpPr>
        <p:spPr>
          <a:xfrm>
            <a:off x="5305425" y="1785922"/>
            <a:ext cx="3609925" cy="1571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2010–2013: </a:t>
            </a:r>
            <a:r>
              <a:rPr lang="en-GB" dirty="0"/>
              <a:t>High volatility (Success rates fluctuating between 0% and 50%).</a:t>
            </a:r>
          </a:p>
          <a:p>
            <a:pPr marL="0" indent="0">
              <a:buSzPts val="1100"/>
              <a:buFont typeface="Arial"/>
              <a:buNone/>
            </a:pPr>
            <a:endParaRPr lang="en-GB" dirty="0"/>
          </a:p>
          <a:p>
            <a:pPr marL="0" indent="0">
              <a:buSzPts val="1100"/>
              <a:buFont typeface="Arial"/>
              <a:buNone/>
            </a:pPr>
            <a:r>
              <a:rPr lang="en-GB" b="1" dirty="0"/>
              <a:t>2014–2015: </a:t>
            </a:r>
            <a:r>
              <a:rPr lang="en-GB" dirty="0"/>
              <a:t>The Stabilisation Phase.</a:t>
            </a:r>
          </a:p>
          <a:p>
            <a:pPr marL="0" indent="0">
              <a:buSzPts val="1100"/>
              <a:buFont typeface="Arial"/>
              <a:buNone/>
            </a:pPr>
            <a:endParaRPr lang="en-GB" dirty="0"/>
          </a:p>
          <a:p>
            <a:pPr marL="0" indent="0">
              <a:buSzPts val="1100"/>
              <a:buNone/>
            </a:pPr>
            <a:r>
              <a:rPr lang="en-GB" b="1" dirty="0"/>
              <a:t>2016–Present: </a:t>
            </a:r>
            <a:r>
              <a:rPr lang="en-GB" dirty="0"/>
              <a:t>The reliability curve flattens near </a:t>
            </a:r>
            <a:r>
              <a:rPr lang="en-GB" b="1" dirty="0"/>
              <a:t>85-90%</a:t>
            </a:r>
            <a:r>
              <a:rPr lang="en-GB" dirty="0"/>
              <a:t>.</a:t>
            </a:r>
          </a:p>
        </p:txBody>
      </p:sp>
      <p:sp>
        <p:nvSpPr>
          <p:cNvPr id="17" name="Google Shape;188;p30">
            <a:extLst>
              <a:ext uri="{FF2B5EF4-FFF2-40B4-BE49-F238E27FC236}">
                <a16:creationId xmlns:a16="http://schemas.microsoft.com/office/drawing/2014/main" id="{0519C0B0-CDB6-5708-C70C-4C4C73E044CE}"/>
              </a:ext>
            </a:extLst>
          </p:cNvPr>
          <p:cNvSpPr txBox="1">
            <a:spLocks/>
          </p:cNvSpPr>
          <p:nvPr/>
        </p:nvSpPr>
        <p:spPr>
          <a:xfrm>
            <a:off x="4572000" y="3432664"/>
            <a:ext cx="4343350"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The "Solved" Problem.</a:t>
            </a:r>
          </a:p>
        </p:txBody>
      </p:sp>
      <p:sp>
        <p:nvSpPr>
          <p:cNvPr id="18" name="Google Shape;188;p30">
            <a:extLst>
              <a:ext uri="{FF2B5EF4-FFF2-40B4-BE49-F238E27FC236}">
                <a16:creationId xmlns:a16="http://schemas.microsoft.com/office/drawing/2014/main" id="{984A7CB9-4C51-3CFE-323B-CFBF4983B4FA}"/>
              </a:ext>
            </a:extLst>
          </p:cNvPr>
          <p:cNvSpPr txBox="1">
            <a:spLocks/>
          </p:cNvSpPr>
          <p:nvPr/>
        </p:nvSpPr>
        <p:spPr>
          <a:xfrm>
            <a:off x="5305425" y="3722349"/>
            <a:ext cx="3609925" cy="1016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The data proves that landing failures are largely a historical artifact. Since 2016, the system has matured. We should model our financial risk based on the </a:t>
            </a:r>
            <a:r>
              <a:rPr lang="en-GB" b="1" dirty="0"/>
              <a:t>post-2016</a:t>
            </a:r>
            <a:r>
              <a:rPr lang="en-GB" dirty="0"/>
              <a:t> success rate, not the historical average.</a:t>
            </a:r>
          </a:p>
        </p:txBody>
      </p:sp>
      <p:sp>
        <p:nvSpPr>
          <p:cNvPr id="20" name="Google Shape;105;p25">
            <a:extLst>
              <a:ext uri="{FF2B5EF4-FFF2-40B4-BE49-F238E27FC236}">
                <a16:creationId xmlns:a16="http://schemas.microsoft.com/office/drawing/2014/main" id="{E68E2DDF-DE5F-3F6C-F3A0-28BA34ADAF6B}"/>
              </a:ext>
            </a:extLst>
          </p:cNvPr>
          <p:cNvSpPr txBox="1">
            <a:spLocks/>
          </p:cNvSpPr>
          <p:nvPr/>
        </p:nvSpPr>
        <p:spPr>
          <a:xfrm>
            <a:off x="228600" y="4622240"/>
            <a:ext cx="1287001" cy="5212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6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800"/>
              <a:buFont typeface="Hind"/>
              <a:buNone/>
              <a:defRPr sz="1800" b="0" i="0" u="none" strike="noStrike" cap="none">
                <a:solidFill>
                  <a:schemeClr val="dk1"/>
                </a:solidFill>
                <a:latin typeface="Hind"/>
                <a:ea typeface="Hind"/>
                <a:cs typeface="Hind"/>
                <a:sym typeface="Hind"/>
              </a:defRPr>
            </a:lvl9pPr>
          </a:lstStyle>
          <a:p>
            <a:pPr marL="0" indent="0" algn="l"/>
            <a:r>
              <a:rPr lang="en-GB" sz="800" cap="all" dirty="0">
                <a:latin typeface="Space Grotesk Medium" panose="020B0604020202020204" charset="0"/>
                <a:cs typeface="Space Grotesk Medium" panose="020B0604020202020204" charset="0"/>
              </a:rPr>
              <a:t>The Reliability "Hockey Stick"</a:t>
            </a:r>
          </a:p>
        </p:txBody>
      </p:sp>
      <p:sp>
        <p:nvSpPr>
          <p:cNvPr id="23" name="Rectangle 22">
            <a:extLst>
              <a:ext uri="{FF2B5EF4-FFF2-40B4-BE49-F238E27FC236}">
                <a16:creationId xmlns:a16="http://schemas.microsoft.com/office/drawing/2014/main" id="{548F99ED-13AA-0B91-CB38-800F7595DC34}"/>
              </a:ext>
            </a:extLst>
          </p:cNvPr>
          <p:cNvSpPr/>
          <p:nvPr/>
        </p:nvSpPr>
        <p:spPr>
          <a:xfrm>
            <a:off x="286605" y="1484129"/>
            <a:ext cx="3704297" cy="2572511"/>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graph showing the growth of the year&#10;&#10;AI-generated content may be incorrect.">
            <a:extLst>
              <a:ext uri="{FF2B5EF4-FFF2-40B4-BE49-F238E27FC236}">
                <a16:creationId xmlns:a16="http://schemas.microsoft.com/office/drawing/2014/main" id="{C12C2768-A726-7DAE-20A0-4474191F213F}"/>
              </a:ext>
            </a:extLst>
          </p:cNvPr>
          <p:cNvPicPr>
            <a:picLocks noChangeAspect="1"/>
          </p:cNvPicPr>
          <p:nvPr/>
        </p:nvPicPr>
        <p:blipFill>
          <a:blip r:embed="rId4"/>
          <a:stretch>
            <a:fillRect/>
          </a:stretch>
        </p:blipFill>
        <p:spPr>
          <a:xfrm>
            <a:off x="296711" y="1529843"/>
            <a:ext cx="3694191" cy="2526796"/>
          </a:xfrm>
          <a:prstGeom prst="rect">
            <a:avLst/>
          </a:prstGeom>
        </p:spPr>
      </p:pic>
    </p:spTree>
    <p:extLst>
      <p:ext uri="{BB962C8B-B14F-4D97-AF65-F5344CB8AC3E}">
        <p14:creationId xmlns:p14="http://schemas.microsoft.com/office/powerpoint/2010/main" val="3117732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4" name="Picture 23" descr="A neon lights in the sky&#10;&#10;AI-generated content may be incorrect.">
            <a:extLst>
              <a:ext uri="{FF2B5EF4-FFF2-40B4-BE49-F238E27FC236}">
                <a16:creationId xmlns:a16="http://schemas.microsoft.com/office/drawing/2014/main" id="{3CEE5591-10EC-FF2B-2626-3B65FCA97DB3}"/>
              </a:ext>
            </a:extLst>
          </p:cNvPr>
          <p:cNvPicPr>
            <a:picLocks noChangeAspect="1"/>
          </p:cNvPicPr>
          <p:nvPr/>
        </p:nvPicPr>
        <p:blipFill>
          <a:blip r:embed="rId3" cstate="screen">
            <a:alphaModFix amt="12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16" name="Google Shape;216;p33"/>
          <p:cNvSpPr txBox="1">
            <a:spLocks noGrp="1"/>
          </p:cNvSpPr>
          <p:nvPr>
            <p:ph type="subTitle" idx="1"/>
          </p:nvPr>
        </p:nvSpPr>
        <p:spPr>
          <a:xfrm>
            <a:off x="513256" y="1677225"/>
            <a:ext cx="3903300" cy="859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mapped the competitor’s operational footprint. Confirming that CCAFS is the primary hub allows Space Y to model logistics and fuel supply chains for that specific region.</a:t>
            </a:r>
            <a:endParaRPr dirty="0"/>
          </a:p>
        </p:txBody>
      </p:sp>
      <p:sp>
        <p:nvSpPr>
          <p:cNvPr id="219" name="Google Shape;219;p33"/>
          <p:cNvSpPr txBox="1">
            <a:spLocks noGrp="1"/>
          </p:cNvSpPr>
          <p:nvPr>
            <p:ph type="subTitle" idx="4"/>
          </p:nvPr>
        </p:nvSpPr>
        <p:spPr>
          <a:xfrm>
            <a:off x="4689344" y="3893612"/>
            <a:ext cx="3903300" cy="84983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Identifying </a:t>
            </a:r>
            <a:r>
              <a:rPr lang="en-GB" b="1" dirty="0"/>
              <a:t>NASA</a:t>
            </a:r>
            <a:r>
              <a:rPr lang="en-GB" dirty="0"/>
              <a:t> as the 'Anchor Client' (45k+ kg) sets the revenue baseline. The average payload of ~3,000kg for v1.1 gives us a benchmark for our own vehicle design requirements.</a:t>
            </a:r>
            <a:endParaRPr dirty="0"/>
          </a:p>
        </p:txBody>
      </p:sp>
      <p:sp>
        <p:nvSpPr>
          <p:cNvPr id="220" name="Google Shape;220;p33"/>
          <p:cNvSpPr txBox="1">
            <a:spLocks noGrp="1"/>
          </p:cNvSpPr>
          <p:nvPr>
            <p:ph type="subTitle" idx="5"/>
          </p:nvPr>
        </p:nvSpPr>
        <p:spPr>
          <a:xfrm>
            <a:off x="513257" y="1322325"/>
            <a:ext cx="3953968" cy="43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 </a:t>
            </a:r>
            <a:r>
              <a:rPr lang="en-GB" dirty="0"/>
              <a:t>Infrastructure Audit (Sites &amp; CCAFS)</a:t>
            </a:r>
            <a:endParaRPr dirty="0"/>
          </a:p>
        </p:txBody>
      </p:sp>
      <p:sp>
        <p:nvSpPr>
          <p:cNvPr id="223" name="Google Shape;223;p33"/>
          <p:cNvSpPr txBox="1">
            <a:spLocks noGrp="1"/>
          </p:cNvSpPr>
          <p:nvPr>
            <p:ph type="subTitle" idx="8"/>
          </p:nvPr>
        </p:nvSpPr>
        <p:spPr>
          <a:xfrm>
            <a:off x="4689308" y="3538712"/>
            <a:ext cx="3903300" cy="43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2. Client Capacity (NASA &amp; Averages)</a:t>
            </a:r>
            <a:endParaRPr dirty="0"/>
          </a:p>
        </p:txBody>
      </p:sp>
      <p:sp>
        <p:nvSpPr>
          <p:cNvPr id="224" name="Google Shape;224;p33"/>
          <p:cNvSpPr txBox="1">
            <a:spLocks noGrp="1"/>
          </p:cNvSpPr>
          <p:nvPr>
            <p:ph type="title"/>
          </p:nvPr>
        </p:nvSpPr>
        <p:spPr>
          <a:xfrm>
            <a:off x="228600" y="228600"/>
            <a:ext cx="868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Infrastructure &amp; Client Load</a:t>
            </a:r>
            <a:endParaRPr dirty="0"/>
          </a:p>
        </p:txBody>
      </p:sp>
      <p:sp>
        <p:nvSpPr>
          <p:cNvPr id="11" name="Google Shape;196;p31">
            <a:extLst>
              <a:ext uri="{FF2B5EF4-FFF2-40B4-BE49-F238E27FC236}">
                <a16:creationId xmlns:a16="http://schemas.microsoft.com/office/drawing/2014/main" id="{655DF8B5-6F23-D897-0AC5-E27D948B3DFB}"/>
              </a:ext>
            </a:extLst>
          </p:cNvPr>
          <p:cNvSpPr txBox="1">
            <a:spLocks/>
          </p:cNvSpPr>
          <p:nvPr/>
        </p:nvSpPr>
        <p:spPr>
          <a:xfrm>
            <a:off x="6109940" y="1739354"/>
            <a:ext cx="2124423" cy="27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DISTINCT</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Launch_Site</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 FROM </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SPACEXTABLE;</a:t>
            </a:r>
          </a:p>
        </p:txBody>
      </p:sp>
      <p:pic>
        <p:nvPicPr>
          <p:cNvPr id="13" name="Picture 12" descr="A screenshot of a phone&#10;&#10;AI-generated content may be incorrect.">
            <a:extLst>
              <a:ext uri="{FF2B5EF4-FFF2-40B4-BE49-F238E27FC236}">
                <a16:creationId xmlns:a16="http://schemas.microsoft.com/office/drawing/2014/main" id="{A794663D-8ABB-A5A6-F693-1EC3859B426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17658" y="1477030"/>
            <a:ext cx="566831" cy="723614"/>
          </a:xfrm>
          <a:prstGeom prst="rect">
            <a:avLst/>
          </a:prstGeom>
          <a:ln>
            <a:solidFill>
              <a:srgbClr val="3A4C6B"/>
            </a:solidFill>
          </a:ln>
        </p:spPr>
      </p:pic>
      <p:sp>
        <p:nvSpPr>
          <p:cNvPr id="14" name="Google Shape;196;p31">
            <a:extLst>
              <a:ext uri="{FF2B5EF4-FFF2-40B4-BE49-F238E27FC236}">
                <a16:creationId xmlns:a16="http://schemas.microsoft.com/office/drawing/2014/main" id="{6D6DCF4A-736C-FAE9-BB7B-08DF47BD48AC}"/>
              </a:ext>
            </a:extLst>
          </p:cNvPr>
          <p:cNvSpPr txBox="1">
            <a:spLocks/>
          </p:cNvSpPr>
          <p:nvPr/>
        </p:nvSpPr>
        <p:spPr>
          <a:xfrm>
            <a:off x="5295552" y="2419370"/>
            <a:ext cx="3297056" cy="27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WHERE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Launch_Site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LIKE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'CCAFS%'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LIMIT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5</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pic>
        <p:nvPicPr>
          <p:cNvPr id="16" name="Picture 15" descr="A screenshot of a computer&#10;&#10;AI-generated content may be incorrect.">
            <a:extLst>
              <a:ext uri="{FF2B5EF4-FFF2-40B4-BE49-F238E27FC236}">
                <a16:creationId xmlns:a16="http://schemas.microsoft.com/office/drawing/2014/main" id="{E4D18CCF-A991-448E-C8DE-B0FAA5BABA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72075" y="2693372"/>
            <a:ext cx="3348037" cy="691551"/>
          </a:xfrm>
          <a:prstGeom prst="rect">
            <a:avLst/>
          </a:prstGeom>
          <a:ln>
            <a:solidFill>
              <a:srgbClr val="3A4C6B"/>
            </a:solidFill>
          </a:ln>
        </p:spPr>
      </p:pic>
      <p:sp>
        <p:nvSpPr>
          <p:cNvPr id="17" name="Google Shape;196;p31">
            <a:extLst>
              <a:ext uri="{FF2B5EF4-FFF2-40B4-BE49-F238E27FC236}">
                <a16:creationId xmlns:a16="http://schemas.microsoft.com/office/drawing/2014/main" id="{D474AD0F-80B4-FDED-F169-BC1199286603}"/>
              </a:ext>
            </a:extLst>
          </p:cNvPr>
          <p:cNvSpPr txBox="1">
            <a:spLocks/>
          </p:cNvSpPr>
          <p:nvPr/>
        </p:nvSpPr>
        <p:spPr>
          <a:xfrm>
            <a:off x="502722" y="2891575"/>
            <a:ext cx="4186586" cy="27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SUM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(PAYLOAD_MASS__KG_)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Total_Payload_Mass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WHERE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Customer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'NASA (CRS)'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pic>
        <p:nvPicPr>
          <p:cNvPr id="19" name="Picture 18" descr="A black screen with white text&#10;&#10;AI-generated content may be incorrect.">
            <a:extLst>
              <a:ext uri="{FF2B5EF4-FFF2-40B4-BE49-F238E27FC236}">
                <a16:creationId xmlns:a16="http://schemas.microsoft.com/office/drawing/2014/main" id="{12B50E6C-C39E-282E-1CBF-C825AD98E33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28696" y="3163923"/>
            <a:ext cx="709741" cy="288332"/>
          </a:xfrm>
          <a:prstGeom prst="rect">
            <a:avLst/>
          </a:prstGeom>
          <a:ln>
            <a:solidFill>
              <a:srgbClr val="3A4C6B"/>
            </a:solidFill>
          </a:ln>
        </p:spPr>
      </p:pic>
      <p:sp>
        <p:nvSpPr>
          <p:cNvPr id="20" name="Google Shape;196;p31">
            <a:extLst>
              <a:ext uri="{FF2B5EF4-FFF2-40B4-BE49-F238E27FC236}">
                <a16:creationId xmlns:a16="http://schemas.microsoft.com/office/drawing/2014/main" id="{AB83D307-457A-F8C8-9288-5AA0AAED1CF8}"/>
              </a:ext>
            </a:extLst>
          </p:cNvPr>
          <p:cNvSpPr txBox="1">
            <a:spLocks/>
          </p:cNvSpPr>
          <p:nvPr/>
        </p:nvSpPr>
        <p:spPr>
          <a:xfrm>
            <a:off x="411357" y="3827044"/>
            <a:ext cx="4277915" cy="27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AVG</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(PAYLOAD_MASS__KG_)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Avg_Payload_Mass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WHERE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Booster_Version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'F9 v1.1'</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pic>
        <p:nvPicPr>
          <p:cNvPr id="22" name="Picture 21" descr="A screenshot of a computer&#10;&#10;AI-generated content may be incorrect.">
            <a:extLst>
              <a:ext uri="{FF2B5EF4-FFF2-40B4-BE49-F238E27FC236}">
                <a16:creationId xmlns:a16="http://schemas.microsoft.com/office/drawing/2014/main" id="{81E0E0B1-C85A-CC73-F756-2B3B56561C8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42977" y="4096398"/>
            <a:ext cx="747835" cy="327430"/>
          </a:xfrm>
          <a:prstGeom prst="rect">
            <a:avLst/>
          </a:prstGeom>
          <a:ln>
            <a:solidFill>
              <a:srgbClr val="3A4C6B"/>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6AB3C74B-036B-108E-FAA6-732E78CBC900}"/>
            </a:ext>
          </a:extLst>
        </p:cNvPr>
        <p:cNvGrpSpPr/>
        <p:nvPr/>
      </p:nvGrpSpPr>
      <p:grpSpPr>
        <a:xfrm>
          <a:off x="0" y="0"/>
          <a:ext cx="0" cy="0"/>
          <a:chOff x="0" y="0"/>
          <a:chExt cx="0" cy="0"/>
        </a:xfrm>
      </p:grpSpPr>
      <p:pic>
        <p:nvPicPr>
          <p:cNvPr id="24" name="Picture 23" descr="A neon lights in the sky&#10;&#10;AI-generated content may be incorrect.">
            <a:extLst>
              <a:ext uri="{FF2B5EF4-FFF2-40B4-BE49-F238E27FC236}">
                <a16:creationId xmlns:a16="http://schemas.microsoft.com/office/drawing/2014/main" id="{4B0E5953-6A1D-4AEA-AC45-8D50155253CF}"/>
              </a:ext>
            </a:extLst>
          </p:cNvPr>
          <p:cNvPicPr>
            <a:picLocks noChangeAspect="1"/>
          </p:cNvPicPr>
          <p:nvPr/>
        </p:nvPicPr>
        <p:blipFill>
          <a:blip r:embed="rId3" cstate="screen">
            <a:alphaModFix amt="12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16" name="Google Shape;216;p33">
            <a:extLst>
              <a:ext uri="{FF2B5EF4-FFF2-40B4-BE49-F238E27FC236}">
                <a16:creationId xmlns:a16="http://schemas.microsoft.com/office/drawing/2014/main" id="{819F8A81-D9A4-6573-CA82-9BB9F774AE53}"/>
              </a:ext>
            </a:extLst>
          </p:cNvPr>
          <p:cNvSpPr txBox="1">
            <a:spLocks noGrp="1"/>
          </p:cNvSpPr>
          <p:nvPr>
            <p:ph type="subTitle" idx="1"/>
          </p:nvPr>
        </p:nvSpPr>
        <p:spPr>
          <a:xfrm>
            <a:off x="513256" y="1677225"/>
            <a:ext cx="3903300" cy="859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date marks the transition from 'Experimental' to 'Operational'. Data prior to late 2015 represents R&amp;D risk, not commercial risk.</a:t>
            </a:r>
            <a:endParaRPr dirty="0"/>
          </a:p>
        </p:txBody>
      </p:sp>
      <p:sp>
        <p:nvSpPr>
          <p:cNvPr id="219" name="Google Shape;219;p33">
            <a:extLst>
              <a:ext uri="{FF2B5EF4-FFF2-40B4-BE49-F238E27FC236}">
                <a16:creationId xmlns:a16="http://schemas.microsoft.com/office/drawing/2014/main" id="{726614EC-B069-376B-E7EB-18CF71B40A58}"/>
              </a:ext>
            </a:extLst>
          </p:cNvPr>
          <p:cNvSpPr txBox="1">
            <a:spLocks noGrp="1"/>
          </p:cNvSpPr>
          <p:nvPr>
            <p:ph type="subTitle" idx="4"/>
          </p:nvPr>
        </p:nvSpPr>
        <p:spPr>
          <a:xfrm>
            <a:off x="4727444" y="2495550"/>
            <a:ext cx="3903300" cy="84983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Proves viability of ocean recovery for mid-heavy payloads. This is a critical high-margin market segment Space Y must target.</a:t>
            </a:r>
            <a:endParaRPr dirty="0"/>
          </a:p>
        </p:txBody>
      </p:sp>
      <p:sp>
        <p:nvSpPr>
          <p:cNvPr id="220" name="Google Shape;220;p33">
            <a:extLst>
              <a:ext uri="{FF2B5EF4-FFF2-40B4-BE49-F238E27FC236}">
                <a16:creationId xmlns:a16="http://schemas.microsoft.com/office/drawing/2014/main" id="{669A6019-BD0E-45AB-6A55-44381F614468}"/>
              </a:ext>
            </a:extLst>
          </p:cNvPr>
          <p:cNvSpPr txBox="1">
            <a:spLocks noGrp="1"/>
          </p:cNvSpPr>
          <p:nvPr>
            <p:ph type="subTitle" idx="5"/>
          </p:nvPr>
        </p:nvSpPr>
        <p:spPr>
          <a:xfrm>
            <a:off x="513257" y="1322325"/>
            <a:ext cx="3953968" cy="4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1. The Turning Point (First Success)</a:t>
            </a:r>
            <a:endParaRPr dirty="0"/>
          </a:p>
        </p:txBody>
      </p:sp>
      <p:sp>
        <p:nvSpPr>
          <p:cNvPr id="223" name="Google Shape;223;p33">
            <a:extLst>
              <a:ext uri="{FF2B5EF4-FFF2-40B4-BE49-F238E27FC236}">
                <a16:creationId xmlns:a16="http://schemas.microsoft.com/office/drawing/2014/main" id="{28380BA3-148C-0F3A-4F45-AB4807330591}"/>
              </a:ext>
            </a:extLst>
          </p:cNvPr>
          <p:cNvSpPr txBox="1">
            <a:spLocks noGrp="1"/>
          </p:cNvSpPr>
          <p:nvPr>
            <p:ph type="subTitle" idx="8"/>
          </p:nvPr>
        </p:nvSpPr>
        <p:spPr>
          <a:xfrm>
            <a:off x="4727408" y="2140650"/>
            <a:ext cx="3903300" cy="431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GB" dirty="0"/>
              <a:t>2. Mid-Range Recovery (Drone Ship)</a:t>
            </a:r>
            <a:endParaRPr dirty="0"/>
          </a:p>
        </p:txBody>
      </p:sp>
      <p:sp>
        <p:nvSpPr>
          <p:cNvPr id="224" name="Google Shape;224;p33">
            <a:extLst>
              <a:ext uri="{FF2B5EF4-FFF2-40B4-BE49-F238E27FC236}">
                <a16:creationId xmlns:a16="http://schemas.microsoft.com/office/drawing/2014/main" id="{5A1F71E8-1BF3-9B86-1276-086D54B726ED}"/>
              </a:ext>
            </a:extLst>
          </p:cNvPr>
          <p:cNvSpPr txBox="1">
            <a:spLocks noGrp="1"/>
          </p:cNvSpPr>
          <p:nvPr>
            <p:ph type="title"/>
          </p:nvPr>
        </p:nvSpPr>
        <p:spPr>
          <a:xfrm>
            <a:off x="228600" y="228600"/>
            <a:ext cx="868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Technical Milestones &amp; Capabilities</a:t>
            </a:r>
            <a:endParaRPr dirty="0"/>
          </a:p>
        </p:txBody>
      </p:sp>
      <p:sp>
        <p:nvSpPr>
          <p:cNvPr id="11" name="Google Shape;196;p31">
            <a:extLst>
              <a:ext uri="{FF2B5EF4-FFF2-40B4-BE49-F238E27FC236}">
                <a16:creationId xmlns:a16="http://schemas.microsoft.com/office/drawing/2014/main" id="{B810DA05-F7AD-6BAC-8D8E-E6F8785C85A5}"/>
              </a:ext>
            </a:extLst>
          </p:cNvPr>
          <p:cNvSpPr txBox="1">
            <a:spLocks/>
          </p:cNvSpPr>
          <p:nvPr/>
        </p:nvSpPr>
        <p:spPr>
          <a:xfrm>
            <a:off x="4467225" y="1342790"/>
            <a:ext cx="3398707" cy="27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MIN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(Date)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First_Success_Ground_Pad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WHERE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'Success (ground pad)'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pic>
        <p:nvPicPr>
          <p:cNvPr id="3" name="Picture 2" descr="A black and white text&#10;&#10;AI-generated content may be incorrect.">
            <a:extLst>
              <a:ext uri="{FF2B5EF4-FFF2-40B4-BE49-F238E27FC236}">
                <a16:creationId xmlns:a16="http://schemas.microsoft.com/office/drawing/2014/main" id="{100D983C-3D67-3502-D583-A96F8740ACA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41977" y="1342978"/>
            <a:ext cx="968586" cy="314790"/>
          </a:xfrm>
          <a:prstGeom prst="rect">
            <a:avLst/>
          </a:prstGeom>
          <a:ln>
            <a:solidFill>
              <a:srgbClr val="3A4C6B"/>
            </a:solidFill>
          </a:ln>
        </p:spPr>
      </p:pic>
      <p:sp>
        <p:nvSpPr>
          <p:cNvPr id="4" name="Google Shape;196;p31">
            <a:extLst>
              <a:ext uri="{FF2B5EF4-FFF2-40B4-BE49-F238E27FC236}">
                <a16:creationId xmlns:a16="http://schemas.microsoft.com/office/drawing/2014/main" id="{A9B9C828-2DDF-7614-79CE-C0D6FE91D871}"/>
              </a:ext>
            </a:extLst>
          </p:cNvPr>
          <p:cNvSpPr txBox="1">
            <a:spLocks/>
          </p:cNvSpPr>
          <p:nvPr/>
        </p:nvSpPr>
        <p:spPr>
          <a:xfrm>
            <a:off x="536275" y="2670260"/>
            <a:ext cx="3482520" cy="815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Booster_Version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WHERE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'Success (drone ship)’</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AND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PAYLOAD_MASS__KG_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BETWEEN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4000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AND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6000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pic>
        <p:nvPicPr>
          <p:cNvPr id="6" name="Picture 5" descr="A screenshot of a phone&#10;&#10;AI-generated content may be incorrect.">
            <a:extLst>
              <a:ext uri="{FF2B5EF4-FFF2-40B4-BE49-F238E27FC236}">
                <a16:creationId xmlns:a16="http://schemas.microsoft.com/office/drawing/2014/main" id="{DA1D5A64-AE06-F539-802D-AE8CC0A90F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23347" y="2646897"/>
            <a:ext cx="795448" cy="838836"/>
          </a:xfrm>
          <a:prstGeom prst="rect">
            <a:avLst/>
          </a:prstGeom>
          <a:ln>
            <a:solidFill>
              <a:srgbClr val="3A4C6B"/>
            </a:solidFill>
          </a:ln>
        </p:spPr>
      </p:pic>
      <p:sp>
        <p:nvSpPr>
          <p:cNvPr id="7" name="Google Shape;216;p33">
            <a:extLst>
              <a:ext uri="{FF2B5EF4-FFF2-40B4-BE49-F238E27FC236}">
                <a16:creationId xmlns:a16="http://schemas.microsoft.com/office/drawing/2014/main" id="{19AD7B85-E499-9A77-22AC-61FDBA94A0A6}"/>
              </a:ext>
            </a:extLst>
          </p:cNvPr>
          <p:cNvSpPr txBox="1">
            <a:spLocks/>
          </p:cNvSpPr>
          <p:nvPr/>
        </p:nvSpPr>
        <p:spPr>
          <a:xfrm>
            <a:off x="513256" y="4099048"/>
            <a:ext cx="3903300" cy="8594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dirty="0"/>
              <a:t>Identifies the specific hardware capable of maximum lift. We must benchmark our engine thrust against these specific booster versions.</a:t>
            </a:r>
          </a:p>
        </p:txBody>
      </p:sp>
      <p:sp>
        <p:nvSpPr>
          <p:cNvPr id="8" name="Google Shape;220;p33">
            <a:extLst>
              <a:ext uri="{FF2B5EF4-FFF2-40B4-BE49-F238E27FC236}">
                <a16:creationId xmlns:a16="http://schemas.microsoft.com/office/drawing/2014/main" id="{016A0284-1567-FD2E-0920-59B746231114}"/>
              </a:ext>
            </a:extLst>
          </p:cNvPr>
          <p:cNvSpPr txBox="1">
            <a:spLocks/>
          </p:cNvSpPr>
          <p:nvPr/>
        </p:nvSpPr>
        <p:spPr>
          <a:xfrm>
            <a:off x="513257" y="3744148"/>
            <a:ext cx="3953968" cy="43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Space Grotesk"/>
              <a:buNone/>
              <a:defRPr sz="1600" b="1" i="0" u="none" strike="noStrike" cap="none">
                <a:solidFill>
                  <a:schemeClr val="dk1"/>
                </a:solidFill>
                <a:latin typeface="Space Grotesk"/>
                <a:ea typeface="Space Grotesk"/>
                <a:cs typeface="Space Grotesk"/>
                <a:sym typeface="Space Grotesk"/>
              </a:defRPr>
            </a:lvl1pPr>
            <a:lvl2pPr marL="914400" marR="0" lvl="1"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2pPr>
            <a:lvl3pPr marL="1371600" marR="0" lvl="2"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3pPr>
            <a:lvl4pPr marL="1828800" marR="0" lvl="3"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4pPr>
            <a:lvl5pPr marL="2286000" marR="0" lvl="4"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5pPr>
            <a:lvl6pPr marL="2743200" marR="0" lvl="5"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6pPr>
            <a:lvl7pPr marL="3200400" marR="0" lvl="6"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7pPr>
            <a:lvl8pPr marL="3657600" marR="0" lvl="7"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8pPr>
            <a:lvl9pPr marL="4114800" marR="0" lvl="8"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9pPr>
          </a:lstStyle>
          <a:p>
            <a:pPr marL="0" indent="0" algn="l"/>
            <a:r>
              <a:rPr lang="en-GB" dirty="0"/>
              <a:t>3. Heavy Lift Capability (Max Payload)</a:t>
            </a:r>
          </a:p>
        </p:txBody>
      </p:sp>
      <p:sp>
        <p:nvSpPr>
          <p:cNvPr id="9" name="Google Shape;196;p31">
            <a:extLst>
              <a:ext uri="{FF2B5EF4-FFF2-40B4-BE49-F238E27FC236}">
                <a16:creationId xmlns:a16="http://schemas.microsoft.com/office/drawing/2014/main" id="{2EB0A20D-B97A-E39C-3216-ED757898BEA0}"/>
              </a:ext>
            </a:extLst>
          </p:cNvPr>
          <p:cNvSpPr txBox="1">
            <a:spLocks/>
          </p:cNvSpPr>
          <p:nvPr/>
        </p:nvSpPr>
        <p:spPr>
          <a:xfrm>
            <a:off x="4416556" y="3390076"/>
            <a:ext cx="2797457" cy="815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Booster_Version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WHERE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PAYLOAD_MASS__KG_ =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MAX(PAYLOAD_MASS__KG_)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a:t>
            </a:r>
          </a:p>
        </p:txBody>
      </p:sp>
      <p:pic>
        <p:nvPicPr>
          <p:cNvPr id="12" name="Picture 11" descr="A black rectangular object with white text&#10;&#10;AI-generated content may be incorrect.">
            <a:extLst>
              <a:ext uri="{FF2B5EF4-FFF2-40B4-BE49-F238E27FC236}">
                <a16:creationId xmlns:a16="http://schemas.microsoft.com/office/drawing/2014/main" id="{3ABA1240-84B4-0D8E-2C37-6DFD8B21CBE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19976" y="3230471"/>
            <a:ext cx="653389" cy="1737154"/>
          </a:xfrm>
          <a:prstGeom prst="rect">
            <a:avLst/>
          </a:prstGeom>
          <a:ln>
            <a:solidFill>
              <a:srgbClr val="3A4C6B"/>
            </a:solidFill>
          </a:ln>
        </p:spPr>
      </p:pic>
    </p:spTree>
    <p:extLst>
      <p:ext uri="{BB962C8B-B14F-4D97-AF65-F5344CB8AC3E}">
        <p14:creationId xmlns:p14="http://schemas.microsoft.com/office/powerpoint/2010/main" val="1848556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a:extLst>
            <a:ext uri="{FF2B5EF4-FFF2-40B4-BE49-F238E27FC236}">
              <a16:creationId xmlns:a16="http://schemas.microsoft.com/office/drawing/2014/main" id="{FE67FD80-79A4-494F-6728-FCCCE100C403}"/>
            </a:ext>
          </a:extLst>
        </p:cNvPr>
        <p:cNvGrpSpPr/>
        <p:nvPr/>
      </p:nvGrpSpPr>
      <p:grpSpPr>
        <a:xfrm>
          <a:off x="0" y="0"/>
          <a:ext cx="0" cy="0"/>
          <a:chOff x="0" y="0"/>
          <a:chExt cx="0" cy="0"/>
        </a:xfrm>
      </p:grpSpPr>
      <p:pic>
        <p:nvPicPr>
          <p:cNvPr id="24" name="Picture 23" descr="A neon lights in the sky&#10;&#10;AI-generated content may be incorrect.">
            <a:extLst>
              <a:ext uri="{FF2B5EF4-FFF2-40B4-BE49-F238E27FC236}">
                <a16:creationId xmlns:a16="http://schemas.microsoft.com/office/drawing/2014/main" id="{7C049E21-EC9E-0630-F05C-78D2331D1727}"/>
              </a:ext>
            </a:extLst>
          </p:cNvPr>
          <p:cNvPicPr>
            <a:picLocks noChangeAspect="1"/>
          </p:cNvPicPr>
          <p:nvPr/>
        </p:nvPicPr>
        <p:blipFill>
          <a:blip r:embed="rId3" cstate="screen">
            <a:alphaModFix amt="12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16" name="Google Shape;216;p33">
            <a:extLst>
              <a:ext uri="{FF2B5EF4-FFF2-40B4-BE49-F238E27FC236}">
                <a16:creationId xmlns:a16="http://schemas.microsoft.com/office/drawing/2014/main" id="{9D10A75C-FC3B-D239-596E-9F044DCD3101}"/>
              </a:ext>
            </a:extLst>
          </p:cNvPr>
          <p:cNvSpPr txBox="1">
            <a:spLocks noGrp="1"/>
          </p:cNvSpPr>
          <p:nvPr>
            <p:ph type="subTitle" idx="1"/>
          </p:nvPr>
        </p:nvSpPr>
        <p:spPr>
          <a:xfrm>
            <a:off x="513256" y="1326474"/>
            <a:ext cx="3903300" cy="859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Success is now the statistically dominant outcome. The data confirms that 'No Attempt' missions are historical artifacts, allowing us to exclude them from future risk models.</a:t>
            </a:r>
            <a:endParaRPr dirty="0"/>
          </a:p>
        </p:txBody>
      </p:sp>
      <p:sp>
        <p:nvSpPr>
          <p:cNvPr id="219" name="Google Shape;219;p33">
            <a:extLst>
              <a:ext uri="{FF2B5EF4-FFF2-40B4-BE49-F238E27FC236}">
                <a16:creationId xmlns:a16="http://schemas.microsoft.com/office/drawing/2014/main" id="{EF9C6FF2-95A0-8009-BE92-735563B108B3}"/>
              </a:ext>
            </a:extLst>
          </p:cNvPr>
          <p:cNvSpPr txBox="1">
            <a:spLocks noGrp="1"/>
          </p:cNvSpPr>
          <p:nvPr>
            <p:ph type="subTitle" idx="4"/>
          </p:nvPr>
        </p:nvSpPr>
        <p:spPr>
          <a:xfrm>
            <a:off x="513219" y="4131330"/>
            <a:ext cx="3903300" cy="8498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Risk Evolution. </a:t>
            </a:r>
            <a:r>
              <a:rPr lang="en-GB" dirty="0"/>
              <a:t>The dominance of 'No Attempts' in this date range highlights the transition period. This validates our strategy to weight recent data (post-2017) more heavily in the prediction engine.</a:t>
            </a:r>
            <a:endParaRPr dirty="0"/>
          </a:p>
        </p:txBody>
      </p:sp>
      <p:sp>
        <p:nvSpPr>
          <p:cNvPr id="220" name="Google Shape;220;p33">
            <a:extLst>
              <a:ext uri="{FF2B5EF4-FFF2-40B4-BE49-F238E27FC236}">
                <a16:creationId xmlns:a16="http://schemas.microsoft.com/office/drawing/2014/main" id="{1345CC05-F70E-49B6-00AE-5EAC765E94ED}"/>
              </a:ext>
            </a:extLst>
          </p:cNvPr>
          <p:cNvSpPr txBox="1">
            <a:spLocks noGrp="1"/>
          </p:cNvSpPr>
          <p:nvPr>
            <p:ph type="subTitle" idx="5"/>
          </p:nvPr>
        </p:nvSpPr>
        <p:spPr>
          <a:xfrm>
            <a:off x="513257" y="971574"/>
            <a:ext cx="3953968" cy="4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1. The Macro View (Total Counts)</a:t>
            </a:r>
            <a:endParaRPr dirty="0"/>
          </a:p>
        </p:txBody>
      </p:sp>
      <p:sp>
        <p:nvSpPr>
          <p:cNvPr id="223" name="Google Shape;223;p33">
            <a:extLst>
              <a:ext uri="{FF2B5EF4-FFF2-40B4-BE49-F238E27FC236}">
                <a16:creationId xmlns:a16="http://schemas.microsoft.com/office/drawing/2014/main" id="{819A9D98-7F4A-F2F8-7C47-76EF3D3E2018}"/>
              </a:ext>
            </a:extLst>
          </p:cNvPr>
          <p:cNvSpPr txBox="1">
            <a:spLocks noGrp="1"/>
          </p:cNvSpPr>
          <p:nvPr>
            <p:ph type="subTitle" idx="8"/>
          </p:nvPr>
        </p:nvSpPr>
        <p:spPr>
          <a:xfrm>
            <a:off x="513219" y="3700230"/>
            <a:ext cx="3903300" cy="4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3. Historical Ranking (2010–2017)</a:t>
            </a:r>
            <a:endParaRPr dirty="0"/>
          </a:p>
        </p:txBody>
      </p:sp>
      <p:sp>
        <p:nvSpPr>
          <p:cNvPr id="224" name="Google Shape;224;p33">
            <a:extLst>
              <a:ext uri="{FF2B5EF4-FFF2-40B4-BE49-F238E27FC236}">
                <a16:creationId xmlns:a16="http://schemas.microsoft.com/office/drawing/2014/main" id="{9FDE1C24-5FF0-9A1B-57AD-39F21F086082}"/>
              </a:ext>
            </a:extLst>
          </p:cNvPr>
          <p:cNvSpPr txBox="1">
            <a:spLocks noGrp="1"/>
          </p:cNvSpPr>
          <p:nvPr>
            <p:ph type="title"/>
          </p:nvPr>
        </p:nvSpPr>
        <p:spPr>
          <a:xfrm>
            <a:off x="228600" y="228600"/>
            <a:ext cx="868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Operational Risk &amp; Failure Analysis</a:t>
            </a:r>
            <a:endParaRPr dirty="0"/>
          </a:p>
        </p:txBody>
      </p:sp>
      <p:sp>
        <p:nvSpPr>
          <p:cNvPr id="11" name="Google Shape;196;p31">
            <a:extLst>
              <a:ext uri="{FF2B5EF4-FFF2-40B4-BE49-F238E27FC236}">
                <a16:creationId xmlns:a16="http://schemas.microsoft.com/office/drawing/2014/main" id="{AEEBBEA5-42E2-DFD8-C981-65717E6FA00E}"/>
              </a:ext>
            </a:extLst>
          </p:cNvPr>
          <p:cNvSpPr txBox="1">
            <a:spLocks/>
          </p:cNvSpPr>
          <p:nvPr/>
        </p:nvSpPr>
        <p:spPr>
          <a:xfrm>
            <a:off x="4467225" y="1342790"/>
            <a:ext cx="3398707" cy="2723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COUNT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as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Count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GROUP BY</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sp>
        <p:nvSpPr>
          <p:cNvPr id="7" name="Google Shape;216;p33">
            <a:extLst>
              <a:ext uri="{FF2B5EF4-FFF2-40B4-BE49-F238E27FC236}">
                <a16:creationId xmlns:a16="http://schemas.microsoft.com/office/drawing/2014/main" id="{1608759B-ECD0-1AC8-564E-F9BF877D7C31}"/>
              </a:ext>
            </a:extLst>
          </p:cNvPr>
          <p:cNvSpPr txBox="1">
            <a:spLocks/>
          </p:cNvSpPr>
          <p:nvPr/>
        </p:nvSpPr>
        <p:spPr>
          <a:xfrm>
            <a:off x="513219" y="2607199"/>
            <a:ext cx="3903300" cy="10063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b="1" dirty="0"/>
              <a:t>Contextualising Failure. </a:t>
            </a:r>
            <a:r>
              <a:rPr lang="en-GB" dirty="0"/>
              <a:t>By drilling down into 2015, we proved that failures were isolated to experimental </a:t>
            </a:r>
            <a:r>
              <a:rPr lang="en-GB" b="1" dirty="0"/>
              <a:t>Drone Ship</a:t>
            </a:r>
            <a:r>
              <a:rPr lang="en-GB" dirty="0"/>
              <a:t> attempts with specific v1.1 hardware. This confirms the core launch vehicle was functional, while the recovery platform was still in R&amp;D.</a:t>
            </a:r>
          </a:p>
        </p:txBody>
      </p:sp>
      <p:sp>
        <p:nvSpPr>
          <p:cNvPr id="8" name="Google Shape;220;p33">
            <a:extLst>
              <a:ext uri="{FF2B5EF4-FFF2-40B4-BE49-F238E27FC236}">
                <a16:creationId xmlns:a16="http://schemas.microsoft.com/office/drawing/2014/main" id="{AD094621-53DE-258C-5F76-B4F20C418542}"/>
              </a:ext>
            </a:extLst>
          </p:cNvPr>
          <p:cNvSpPr txBox="1">
            <a:spLocks/>
          </p:cNvSpPr>
          <p:nvPr/>
        </p:nvSpPr>
        <p:spPr>
          <a:xfrm>
            <a:off x="513220" y="2252299"/>
            <a:ext cx="3953968" cy="43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000"/>
              <a:buFont typeface="Space Grotesk"/>
              <a:buNone/>
              <a:defRPr sz="1600" b="1" i="0" u="none" strike="noStrike" cap="none">
                <a:solidFill>
                  <a:schemeClr val="dk1"/>
                </a:solidFill>
                <a:latin typeface="Space Grotesk"/>
                <a:ea typeface="Space Grotesk"/>
                <a:cs typeface="Space Grotesk"/>
                <a:sym typeface="Space Grotesk"/>
              </a:defRPr>
            </a:lvl1pPr>
            <a:lvl2pPr marL="914400" marR="0" lvl="1"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2pPr>
            <a:lvl3pPr marL="1371600" marR="0" lvl="2"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3pPr>
            <a:lvl4pPr marL="1828800" marR="0" lvl="3"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4pPr>
            <a:lvl5pPr marL="2286000" marR="0" lvl="4"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5pPr>
            <a:lvl6pPr marL="2743200" marR="0" lvl="5"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6pPr>
            <a:lvl7pPr marL="3200400" marR="0" lvl="6"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7pPr>
            <a:lvl8pPr marL="3657600" marR="0" lvl="7"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8pPr>
            <a:lvl9pPr marL="4114800" marR="0" lvl="8" indent="-304800" algn="ctr" rtl="0">
              <a:lnSpc>
                <a:spcPct val="100000"/>
              </a:lnSpc>
              <a:spcBef>
                <a:spcPts val="0"/>
              </a:spcBef>
              <a:spcAft>
                <a:spcPts val="0"/>
              </a:spcAft>
              <a:buClr>
                <a:schemeClr val="dk1"/>
              </a:buClr>
              <a:buSzPts val="2000"/>
              <a:buFont typeface="Space Grotesk"/>
              <a:buNone/>
              <a:defRPr sz="2000" b="1" i="0" u="none" strike="noStrike" cap="none">
                <a:solidFill>
                  <a:schemeClr val="dk1"/>
                </a:solidFill>
                <a:latin typeface="Space Grotesk"/>
                <a:ea typeface="Space Grotesk"/>
                <a:cs typeface="Space Grotesk"/>
                <a:sym typeface="Space Grotesk"/>
              </a:defRPr>
            </a:lvl9pPr>
          </a:lstStyle>
          <a:p>
            <a:pPr marL="0" indent="0" algn="l"/>
            <a:r>
              <a:rPr lang="en-GB" dirty="0"/>
              <a:t>2. 2015 Drone Ship Audit</a:t>
            </a:r>
          </a:p>
        </p:txBody>
      </p:sp>
      <p:pic>
        <p:nvPicPr>
          <p:cNvPr id="5" name="Picture 4" descr="A screenshot of a phone&#10;&#10;AI-generated content may be incorrect.">
            <a:extLst>
              <a:ext uri="{FF2B5EF4-FFF2-40B4-BE49-F238E27FC236}">
                <a16:creationId xmlns:a16="http://schemas.microsoft.com/office/drawing/2014/main" id="{1216092E-F8EE-9408-645F-BE8A9CF1F3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14013" y="870130"/>
            <a:ext cx="1070876" cy="1614187"/>
          </a:xfrm>
          <a:prstGeom prst="rect">
            <a:avLst/>
          </a:prstGeom>
          <a:ln>
            <a:solidFill>
              <a:srgbClr val="3A4C6B"/>
            </a:solidFill>
          </a:ln>
        </p:spPr>
      </p:pic>
      <p:pic>
        <p:nvPicPr>
          <p:cNvPr id="13" name="Picture 12">
            <a:extLst>
              <a:ext uri="{FF2B5EF4-FFF2-40B4-BE49-F238E27FC236}">
                <a16:creationId xmlns:a16="http://schemas.microsoft.com/office/drawing/2014/main" id="{B91AFA0F-C5EE-B02E-DCC0-7EE4AAC5D92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1850" y="2212483"/>
            <a:ext cx="2354742" cy="478097"/>
          </a:xfrm>
          <a:prstGeom prst="rect">
            <a:avLst/>
          </a:prstGeom>
          <a:ln>
            <a:solidFill>
              <a:srgbClr val="3A4C6B"/>
            </a:solidFill>
          </a:ln>
        </p:spPr>
      </p:pic>
      <p:pic>
        <p:nvPicPr>
          <p:cNvPr id="17" name="Picture 16" descr="A screenshot of a black screen&#10;&#10;AI-generated content may be incorrect.">
            <a:extLst>
              <a:ext uri="{FF2B5EF4-FFF2-40B4-BE49-F238E27FC236}">
                <a16:creationId xmlns:a16="http://schemas.microsoft.com/office/drawing/2014/main" id="{A7113916-33ED-275B-CA09-A6DA881D638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14013" y="3427088"/>
            <a:ext cx="1609043" cy="1408483"/>
          </a:xfrm>
          <a:prstGeom prst="rect">
            <a:avLst/>
          </a:prstGeom>
          <a:ln>
            <a:solidFill>
              <a:srgbClr val="3A4C6B"/>
            </a:solidFill>
          </a:ln>
        </p:spPr>
      </p:pic>
      <p:sp>
        <p:nvSpPr>
          <p:cNvPr id="18" name="Google Shape;196;p31">
            <a:extLst>
              <a:ext uri="{FF2B5EF4-FFF2-40B4-BE49-F238E27FC236}">
                <a16:creationId xmlns:a16="http://schemas.microsoft.com/office/drawing/2014/main" id="{B213A424-092D-A8C6-8A9C-6633971A43A0}"/>
              </a:ext>
            </a:extLst>
          </p:cNvPr>
          <p:cNvSpPr txBox="1">
            <a:spLocks/>
          </p:cNvSpPr>
          <p:nvPr/>
        </p:nvSpPr>
        <p:spPr>
          <a:xfrm>
            <a:off x="4353733" y="3860275"/>
            <a:ext cx="2790975" cy="623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COUNT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as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Outcome_Count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            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            WHERE Date BETWEEN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'2010-06-04'</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AND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'2017-03-20’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            GROUP BY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            ORDER BY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Outcome_Count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DESC</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sp>
        <p:nvSpPr>
          <p:cNvPr id="19" name="Google Shape;196;p31">
            <a:extLst>
              <a:ext uri="{FF2B5EF4-FFF2-40B4-BE49-F238E27FC236}">
                <a16:creationId xmlns:a16="http://schemas.microsoft.com/office/drawing/2014/main" id="{F4940707-EE93-35A2-D43E-B46C79F6DE15}"/>
              </a:ext>
            </a:extLst>
          </p:cNvPr>
          <p:cNvSpPr txBox="1">
            <a:spLocks/>
          </p:cNvSpPr>
          <p:nvPr/>
        </p:nvSpPr>
        <p:spPr>
          <a:xfrm>
            <a:off x="4485824" y="2770011"/>
            <a:ext cx="3799065" cy="6233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sql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SELECT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substr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Date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6</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2</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as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Month</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Booster_Version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Launch_Site</a:t>
            </a:r>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FROM</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SPACEXTABLE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WHERE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substr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Date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5</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'2015'</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AND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'Failure (drone ship)'</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spTree>
    <p:extLst>
      <p:ext uri="{BB962C8B-B14F-4D97-AF65-F5344CB8AC3E}">
        <p14:creationId xmlns:p14="http://schemas.microsoft.com/office/powerpoint/2010/main" val="2422573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E39FA8E1-49B4-AEE8-1C0D-EA8992FB44F8}"/>
            </a:ext>
          </a:extLst>
        </p:cNvPr>
        <p:cNvGrpSpPr/>
        <p:nvPr/>
      </p:nvGrpSpPr>
      <p:grpSpPr>
        <a:xfrm>
          <a:off x="0" y="0"/>
          <a:ext cx="0" cy="0"/>
          <a:chOff x="0" y="0"/>
          <a:chExt cx="0" cy="0"/>
        </a:xfrm>
      </p:grpSpPr>
      <p:pic>
        <p:nvPicPr>
          <p:cNvPr id="7" name="Picture 6" descr="A neon truck with a rocket on it&#10;&#10;AI-generated content may be incorrect.">
            <a:extLst>
              <a:ext uri="{FF2B5EF4-FFF2-40B4-BE49-F238E27FC236}">
                <a16:creationId xmlns:a16="http://schemas.microsoft.com/office/drawing/2014/main" id="{48ADDBD2-74DC-BC72-3F3F-54C1ED346681}"/>
              </a:ext>
            </a:extLst>
          </p:cNvPr>
          <p:cNvPicPr>
            <a:picLocks noChangeAspect="1"/>
          </p:cNvPicPr>
          <p:nvPr/>
        </p:nvPicPr>
        <p:blipFill>
          <a:blip r:embed="rId3" cstate="screen">
            <a:alphaModFix amt="13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04" name="Google Shape;204;p32">
            <a:extLst>
              <a:ext uri="{FF2B5EF4-FFF2-40B4-BE49-F238E27FC236}">
                <a16:creationId xmlns:a16="http://schemas.microsoft.com/office/drawing/2014/main" id="{C04E1847-3C43-B266-0F1A-FD0B54C3D612}"/>
              </a:ext>
            </a:extLst>
          </p:cNvPr>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Global Infrastructure</a:t>
            </a:r>
            <a:br>
              <a:rPr lang="en-GB" dirty="0"/>
            </a:br>
            <a:r>
              <a:rPr lang="en-GB" dirty="0"/>
              <a:t>Strategy</a:t>
            </a:r>
            <a:endParaRPr dirty="0"/>
          </a:p>
        </p:txBody>
      </p:sp>
      <p:sp>
        <p:nvSpPr>
          <p:cNvPr id="205" name="Google Shape;205;p32">
            <a:extLst>
              <a:ext uri="{FF2B5EF4-FFF2-40B4-BE49-F238E27FC236}">
                <a16:creationId xmlns:a16="http://schemas.microsoft.com/office/drawing/2014/main" id="{B0DF8A13-4EB6-508D-09EA-9A1C11023852}"/>
              </a:ext>
            </a:extLst>
          </p:cNvPr>
          <p:cNvSpPr txBox="1">
            <a:spLocks noGrp="1"/>
          </p:cNvSpPr>
          <p:nvPr>
            <p:ph type="subTitle" idx="1"/>
          </p:nvPr>
        </p:nvSpPr>
        <p:spPr>
          <a:xfrm>
            <a:off x="4572000" y="1205916"/>
            <a:ext cx="434335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Observation: </a:t>
            </a:r>
            <a:r>
              <a:rPr lang="en-GB" dirty="0"/>
              <a:t>We mapped the geospatial footprint of all four active launch sites: </a:t>
            </a:r>
            <a:r>
              <a:rPr lang="en-GB" b="1" dirty="0"/>
              <a:t>CCAFS SLC-40</a:t>
            </a:r>
            <a:r>
              <a:rPr lang="en-GB" dirty="0"/>
              <a:t>, </a:t>
            </a:r>
            <a:r>
              <a:rPr lang="en-GB" b="1" dirty="0"/>
              <a:t>KSC LC-39A</a:t>
            </a:r>
            <a:r>
              <a:rPr lang="en-GB" dirty="0"/>
              <a:t>, </a:t>
            </a:r>
            <a:r>
              <a:rPr lang="en-GB" b="1" dirty="0"/>
              <a:t>VAFB SLC-4E</a:t>
            </a:r>
            <a:r>
              <a:rPr lang="en-GB" dirty="0"/>
              <a:t>, and </a:t>
            </a:r>
            <a:r>
              <a:rPr lang="en-GB" b="1" dirty="0"/>
              <a:t>KSC LC-39A</a:t>
            </a:r>
            <a:r>
              <a:rPr lang="en-GB" dirty="0"/>
              <a:t>.</a:t>
            </a:r>
            <a:endParaRPr dirty="0"/>
          </a:p>
        </p:txBody>
      </p:sp>
      <p:sp>
        <p:nvSpPr>
          <p:cNvPr id="16" name="Google Shape;188;p30">
            <a:extLst>
              <a:ext uri="{FF2B5EF4-FFF2-40B4-BE49-F238E27FC236}">
                <a16:creationId xmlns:a16="http://schemas.microsoft.com/office/drawing/2014/main" id="{86740689-E535-6928-8337-80F4BF16FF31}"/>
              </a:ext>
            </a:extLst>
          </p:cNvPr>
          <p:cNvSpPr txBox="1">
            <a:spLocks/>
          </p:cNvSpPr>
          <p:nvPr/>
        </p:nvSpPr>
        <p:spPr>
          <a:xfrm>
            <a:off x="5305425" y="1833552"/>
            <a:ext cx="3609925" cy="1571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Latitudinal Logic: </a:t>
            </a:r>
            <a:r>
              <a:rPr lang="en-GB" dirty="0"/>
              <a:t>All sites are located as close to the Equator as possible (within US borders) to maximise the Earth's rotational velocity for fuel efficiency.</a:t>
            </a:r>
          </a:p>
          <a:p>
            <a:pPr marL="0" indent="0">
              <a:buSzPts val="1100"/>
              <a:buFont typeface="Arial"/>
              <a:buNone/>
            </a:pPr>
            <a:endParaRPr lang="en-GB" dirty="0"/>
          </a:p>
          <a:p>
            <a:pPr marL="0" indent="0">
              <a:buSzPts val="1100"/>
              <a:buFont typeface="Arial"/>
              <a:buNone/>
            </a:pPr>
            <a:r>
              <a:rPr lang="en-GB" b="1" dirty="0"/>
              <a:t>Coastal Positioning: </a:t>
            </a:r>
            <a:r>
              <a:rPr lang="en-GB" dirty="0"/>
              <a:t>100% of sites are directly adjacent to the ocean.</a:t>
            </a:r>
          </a:p>
        </p:txBody>
      </p:sp>
      <p:sp>
        <p:nvSpPr>
          <p:cNvPr id="17" name="Google Shape;188;p30">
            <a:extLst>
              <a:ext uri="{FF2B5EF4-FFF2-40B4-BE49-F238E27FC236}">
                <a16:creationId xmlns:a16="http://schemas.microsoft.com/office/drawing/2014/main" id="{E1CBAF92-45C8-C05C-F989-661B3F746C2C}"/>
              </a:ext>
            </a:extLst>
          </p:cNvPr>
          <p:cNvSpPr txBox="1">
            <a:spLocks/>
          </p:cNvSpPr>
          <p:nvPr/>
        </p:nvSpPr>
        <p:spPr>
          <a:xfrm>
            <a:off x="4572000" y="3432664"/>
            <a:ext cx="4343350"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Physics &amp; Safety First.</a:t>
            </a:r>
          </a:p>
        </p:txBody>
      </p:sp>
      <p:sp>
        <p:nvSpPr>
          <p:cNvPr id="18" name="Google Shape;188;p30">
            <a:extLst>
              <a:ext uri="{FF2B5EF4-FFF2-40B4-BE49-F238E27FC236}">
                <a16:creationId xmlns:a16="http://schemas.microsoft.com/office/drawing/2014/main" id="{B13C7FDA-7278-C128-E413-777D3C81253E}"/>
              </a:ext>
            </a:extLst>
          </p:cNvPr>
          <p:cNvSpPr txBox="1">
            <a:spLocks/>
          </p:cNvSpPr>
          <p:nvPr/>
        </p:nvSpPr>
        <p:spPr>
          <a:xfrm>
            <a:off x="5305425" y="3722349"/>
            <a:ext cx="3609925" cy="1016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The coastal placement is non-negotiable. It ensures that expendable stages drops into the ocean (safety) and allows for "flight over water" trajectories to minimise public risk during the ascent phase.</a:t>
            </a:r>
          </a:p>
        </p:txBody>
      </p:sp>
      <p:sp>
        <p:nvSpPr>
          <p:cNvPr id="23" name="Rectangle 22">
            <a:extLst>
              <a:ext uri="{FF2B5EF4-FFF2-40B4-BE49-F238E27FC236}">
                <a16:creationId xmlns:a16="http://schemas.microsoft.com/office/drawing/2014/main" id="{EAF5AF22-6611-896E-8DA0-1274EA0589E3}"/>
              </a:ext>
            </a:extLst>
          </p:cNvPr>
          <p:cNvSpPr/>
          <p:nvPr/>
        </p:nvSpPr>
        <p:spPr>
          <a:xfrm>
            <a:off x="228600" y="1463094"/>
            <a:ext cx="4195762" cy="2850724"/>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map of the north america&#10;&#10;AI-generated content may be incorrect.">
            <a:extLst>
              <a:ext uri="{FF2B5EF4-FFF2-40B4-BE49-F238E27FC236}">
                <a16:creationId xmlns:a16="http://schemas.microsoft.com/office/drawing/2014/main" id="{877ECDE7-9681-1F34-D50C-487C4ACD02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7184" y="1544148"/>
            <a:ext cx="4077444" cy="2706012"/>
          </a:xfrm>
          <a:prstGeom prst="rect">
            <a:avLst/>
          </a:prstGeom>
        </p:spPr>
      </p:pic>
    </p:spTree>
    <p:extLst>
      <p:ext uri="{BB962C8B-B14F-4D97-AF65-F5344CB8AC3E}">
        <p14:creationId xmlns:p14="http://schemas.microsoft.com/office/powerpoint/2010/main" val="1712357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3F86DF4F-6E98-8246-BE45-3D98823F16EF}"/>
            </a:ext>
          </a:extLst>
        </p:cNvPr>
        <p:cNvGrpSpPr/>
        <p:nvPr/>
      </p:nvGrpSpPr>
      <p:grpSpPr>
        <a:xfrm>
          <a:off x="0" y="0"/>
          <a:ext cx="0" cy="0"/>
          <a:chOff x="0" y="0"/>
          <a:chExt cx="0" cy="0"/>
        </a:xfrm>
      </p:grpSpPr>
      <p:pic>
        <p:nvPicPr>
          <p:cNvPr id="7" name="Picture 6" descr="A neon truck with a rocket on it&#10;&#10;AI-generated content may be incorrect.">
            <a:extLst>
              <a:ext uri="{FF2B5EF4-FFF2-40B4-BE49-F238E27FC236}">
                <a16:creationId xmlns:a16="http://schemas.microsoft.com/office/drawing/2014/main" id="{8032D15F-4A99-4EE5-AA4F-5F721290FC5F}"/>
              </a:ext>
            </a:extLst>
          </p:cNvPr>
          <p:cNvPicPr>
            <a:picLocks noChangeAspect="1"/>
          </p:cNvPicPr>
          <p:nvPr/>
        </p:nvPicPr>
        <p:blipFill>
          <a:blip r:embed="rId3" cstate="screen">
            <a:alphaModFix amt="13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04" name="Google Shape;204;p32">
            <a:extLst>
              <a:ext uri="{FF2B5EF4-FFF2-40B4-BE49-F238E27FC236}">
                <a16:creationId xmlns:a16="http://schemas.microsoft.com/office/drawing/2014/main" id="{D6F5FC43-CAAA-F53F-9340-1EDEE1F542BC}"/>
              </a:ext>
            </a:extLst>
          </p:cNvPr>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Operational Reliability </a:t>
            </a:r>
            <a:br>
              <a:rPr lang="en-GB" dirty="0"/>
            </a:br>
            <a:r>
              <a:rPr lang="en-GB" dirty="0"/>
              <a:t>Heatmap</a:t>
            </a:r>
            <a:endParaRPr dirty="0"/>
          </a:p>
        </p:txBody>
      </p:sp>
      <p:sp>
        <p:nvSpPr>
          <p:cNvPr id="205" name="Google Shape;205;p32">
            <a:extLst>
              <a:ext uri="{FF2B5EF4-FFF2-40B4-BE49-F238E27FC236}">
                <a16:creationId xmlns:a16="http://schemas.microsoft.com/office/drawing/2014/main" id="{B5F0B74A-FB7A-A1C8-423E-E54DA0D4F2F0}"/>
              </a:ext>
            </a:extLst>
          </p:cNvPr>
          <p:cNvSpPr txBox="1">
            <a:spLocks noGrp="1"/>
          </p:cNvSpPr>
          <p:nvPr>
            <p:ph type="subTitle" idx="1"/>
          </p:nvPr>
        </p:nvSpPr>
        <p:spPr>
          <a:xfrm>
            <a:off x="4572000" y="1205916"/>
            <a:ext cx="434335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Observation: </a:t>
            </a:r>
            <a:r>
              <a:rPr lang="en-GB" dirty="0"/>
              <a:t>By applying colour-coded logic (Green = Success, Red = Failure) to the Marker Clusters, we created an instant visual audit of site reliability.</a:t>
            </a:r>
            <a:endParaRPr dirty="0"/>
          </a:p>
        </p:txBody>
      </p:sp>
      <p:sp>
        <p:nvSpPr>
          <p:cNvPr id="16" name="Google Shape;188;p30">
            <a:extLst>
              <a:ext uri="{FF2B5EF4-FFF2-40B4-BE49-F238E27FC236}">
                <a16:creationId xmlns:a16="http://schemas.microsoft.com/office/drawing/2014/main" id="{1BEC79E8-1D2C-D92C-8D30-514A76211AC7}"/>
              </a:ext>
            </a:extLst>
          </p:cNvPr>
          <p:cNvSpPr txBox="1">
            <a:spLocks/>
          </p:cNvSpPr>
          <p:nvPr/>
        </p:nvSpPr>
        <p:spPr>
          <a:xfrm>
            <a:off x="5305425" y="1833552"/>
            <a:ext cx="3609925" cy="1571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Cluster Density: </a:t>
            </a:r>
            <a:r>
              <a:rPr lang="en-GB" dirty="0"/>
              <a:t>The high density of markers at Cape Canaveral (CCAFS) visually confirms it as the high-volume commercial hub.</a:t>
            </a:r>
          </a:p>
          <a:p>
            <a:pPr marL="0" indent="0">
              <a:buSzPts val="1100"/>
              <a:buFont typeface="Arial"/>
              <a:buNone/>
            </a:pPr>
            <a:endParaRPr lang="en-GB" dirty="0"/>
          </a:p>
          <a:p>
            <a:pPr marL="0" indent="0">
              <a:buSzPts val="1100"/>
              <a:buFont typeface="Arial"/>
              <a:buNone/>
            </a:pPr>
            <a:r>
              <a:rPr lang="en-GB" b="1" dirty="0"/>
              <a:t>Success Ratio: </a:t>
            </a:r>
            <a:r>
              <a:rPr lang="en-GB" dirty="0"/>
              <a:t>The dominance of green markers in the clusters indicates a mature operational cadence, with failures (red) becoming statistical outliers.</a:t>
            </a:r>
          </a:p>
        </p:txBody>
      </p:sp>
      <p:sp>
        <p:nvSpPr>
          <p:cNvPr id="17" name="Google Shape;188;p30">
            <a:extLst>
              <a:ext uri="{FF2B5EF4-FFF2-40B4-BE49-F238E27FC236}">
                <a16:creationId xmlns:a16="http://schemas.microsoft.com/office/drawing/2014/main" id="{12784197-16E7-A1FB-2E48-3175BC4D0537}"/>
              </a:ext>
            </a:extLst>
          </p:cNvPr>
          <p:cNvSpPr txBox="1">
            <a:spLocks/>
          </p:cNvSpPr>
          <p:nvPr/>
        </p:nvSpPr>
        <p:spPr>
          <a:xfrm>
            <a:off x="4572000" y="3432664"/>
            <a:ext cx="4343350"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Visualising Risk.</a:t>
            </a:r>
          </a:p>
        </p:txBody>
      </p:sp>
      <p:sp>
        <p:nvSpPr>
          <p:cNvPr id="18" name="Google Shape;188;p30">
            <a:extLst>
              <a:ext uri="{FF2B5EF4-FFF2-40B4-BE49-F238E27FC236}">
                <a16:creationId xmlns:a16="http://schemas.microsoft.com/office/drawing/2014/main" id="{2FB44BE7-D444-0655-633C-EED2406F3686}"/>
              </a:ext>
            </a:extLst>
          </p:cNvPr>
          <p:cNvSpPr txBox="1">
            <a:spLocks/>
          </p:cNvSpPr>
          <p:nvPr/>
        </p:nvSpPr>
        <p:spPr>
          <a:xfrm>
            <a:off x="5305425" y="3722349"/>
            <a:ext cx="3609925" cy="1016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The cluster map proves that while VAFB (West Coast) is reliable, it lacks the volume of the East Coast sites. For high-cadence commercial contracts, Space Y must prioritise the East Coast infrastructure.</a:t>
            </a:r>
          </a:p>
        </p:txBody>
      </p:sp>
      <p:sp>
        <p:nvSpPr>
          <p:cNvPr id="23" name="Rectangle 22">
            <a:extLst>
              <a:ext uri="{FF2B5EF4-FFF2-40B4-BE49-F238E27FC236}">
                <a16:creationId xmlns:a16="http://schemas.microsoft.com/office/drawing/2014/main" id="{878515A1-61D3-3E82-1FA5-82F1D0C63320}"/>
              </a:ext>
            </a:extLst>
          </p:cNvPr>
          <p:cNvSpPr/>
          <p:nvPr/>
        </p:nvSpPr>
        <p:spPr>
          <a:xfrm>
            <a:off x="269081" y="1465984"/>
            <a:ext cx="4033838" cy="2850724"/>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screenshot of a video game&#10;&#10;AI-generated content may be incorrect.">
            <a:extLst>
              <a:ext uri="{FF2B5EF4-FFF2-40B4-BE49-F238E27FC236}">
                <a16:creationId xmlns:a16="http://schemas.microsoft.com/office/drawing/2014/main" id="{43BC8E9C-0B17-CC4C-0BB3-219C9D580C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087" y="1547038"/>
            <a:ext cx="3906157" cy="2705483"/>
          </a:xfrm>
          <a:prstGeom prst="rect">
            <a:avLst/>
          </a:prstGeom>
        </p:spPr>
      </p:pic>
    </p:spTree>
    <p:extLst>
      <p:ext uri="{BB962C8B-B14F-4D97-AF65-F5344CB8AC3E}">
        <p14:creationId xmlns:p14="http://schemas.microsoft.com/office/powerpoint/2010/main" val="3451651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D0253268-A77B-C37A-B5FF-C87572F29DE6}"/>
            </a:ext>
          </a:extLst>
        </p:cNvPr>
        <p:cNvGrpSpPr/>
        <p:nvPr/>
      </p:nvGrpSpPr>
      <p:grpSpPr>
        <a:xfrm>
          <a:off x="0" y="0"/>
          <a:ext cx="0" cy="0"/>
          <a:chOff x="0" y="0"/>
          <a:chExt cx="0" cy="0"/>
        </a:xfrm>
      </p:grpSpPr>
      <p:pic>
        <p:nvPicPr>
          <p:cNvPr id="7" name="Picture 6" descr="A neon truck with a rocket on it&#10;&#10;AI-generated content may be incorrect.">
            <a:extLst>
              <a:ext uri="{FF2B5EF4-FFF2-40B4-BE49-F238E27FC236}">
                <a16:creationId xmlns:a16="http://schemas.microsoft.com/office/drawing/2014/main" id="{BA7CC3E7-EE46-4948-C4A9-E0D570EA06CF}"/>
              </a:ext>
            </a:extLst>
          </p:cNvPr>
          <p:cNvPicPr>
            <a:picLocks noChangeAspect="1"/>
          </p:cNvPicPr>
          <p:nvPr/>
        </p:nvPicPr>
        <p:blipFill>
          <a:blip r:embed="rId3" cstate="screen">
            <a:alphaModFix amt="13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04" name="Google Shape;204;p32">
            <a:extLst>
              <a:ext uri="{FF2B5EF4-FFF2-40B4-BE49-F238E27FC236}">
                <a16:creationId xmlns:a16="http://schemas.microsoft.com/office/drawing/2014/main" id="{785EBE68-9C3B-129B-FD32-1E2256B948C9}"/>
              </a:ext>
            </a:extLst>
          </p:cNvPr>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Site Logistics &amp; </a:t>
            </a:r>
            <a:br>
              <a:rPr lang="en-GB" dirty="0"/>
            </a:br>
            <a:r>
              <a:rPr lang="en-GB" dirty="0"/>
              <a:t>Risk Mitigation</a:t>
            </a:r>
            <a:endParaRPr dirty="0"/>
          </a:p>
        </p:txBody>
      </p:sp>
      <p:sp>
        <p:nvSpPr>
          <p:cNvPr id="205" name="Google Shape;205;p32">
            <a:extLst>
              <a:ext uri="{FF2B5EF4-FFF2-40B4-BE49-F238E27FC236}">
                <a16:creationId xmlns:a16="http://schemas.microsoft.com/office/drawing/2014/main" id="{075D219A-724F-DD89-63AD-4C0C4A02BBF4}"/>
              </a:ext>
            </a:extLst>
          </p:cNvPr>
          <p:cNvSpPr txBox="1">
            <a:spLocks noGrp="1"/>
          </p:cNvSpPr>
          <p:nvPr>
            <p:ph type="subTitle" idx="1"/>
          </p:nvPr>
        </p:nvSpPr>
        <p:spPr>
          <a:xfrm>
            <a:off x="4572000" y="1205916"/>
            <a:ext cx="434335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Observation: </a:t>
            </a:r>
            <a:r>
              <a:rPr lang="en-GB" dirty="0"/>
              <a:t>We calculated the Haversine distance to critical infrastructure to validate logistical feasibility.</a:t>
            </a:r>
            <a:endParaRPr dirty="0"/>
          </a:p>
        </p:txBody>
      </p:sp>
      <p:sp>
        <p:nvSpPr>
          <p:cNvPr id="16" name="Google Shape;188;p30">
            <a:extLst>
              <a:ext uri="{FF2B5EF4-FFF2-40B4-BE49-F238E27FC236}">
                <a16:creationId xmlns:a16="http://schemas.microsoft.com/office/drawing/2014/main" id="{8E019FB4-A9E4-9B65-FA07-9E382C36089D}"/>
              </a:ext>
            </a:extLst>
          </p:cNvPr>
          <p:cNvSpPr txBox="1">
            <a:spLocks/>
          </p:cNvSpPr>
          <p:nvPr/>
        </p:nvSpPr>
        <p:spPr>
          <a:xfrm>
            <a:off x="5305425" y="1833552"/>
            <a:ext cx="3609925" cy="1571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Logistics (Rail/Hwy): </a:t>
            </a:r>
            <a:r>
              <a:rPr lang="en-GB" dirty="0"/>
              <a:t>The launch pad is &lt;1 km from the railway and highway, validating the ability to transport heavy rocket stages without specialised road closures.</a:t>
            </a:r>
          </a:p>
          <a:p>
            <a:pPr marL="0" indent="0">
              <a:buSzPts val="1100"/>
              <a:buFont typeface="Arial"/>
              <a:buNone/>
            </a:pPr>
            <a:endParaRPr lang="en-GB" dirty="0"/>
          </a:p>
          <a:p>
            <a:pPr marL="0" indent="0">
              <a:buSzPts val="1100"/>
              <a:buFont typeface="Arial"/>
              <a:buNone/>
            </a:pPr>
            <a:r>
              <a:rPr lang="en-GB" b="1" dirty="0"/>
              <a:t>Safety (Cities): </a:t>
            </a:r>
            <a:r>
              <a:rPr lang="en-GB" dirty="0"/>
              <a:t>The site maintains a &gt;10 km buffer zone from the nearest city (Titusville).</a:t>
            </a:r>
          </a:p>
        </p:txBody>
      </p:sp>
      <p:sp>
        <p:nvSpPr>
          <p:cNvPr id="17" name="Google Shape;188;p30">
            <a:extLst>
              <a:ext uri="{FF2B5EF4-FFF2-40B4-BE49-F238E27FC236}">
                <a16:creationId xmlns:a16="http://schemas.microsoft.com/office/drawing/2014/main" id="{536ADADE-7D2B-DAF8-0D7E-B4AD128E5047}"/>
              </a:ext>
            </a:extLst>
          </p:cNvPr>
          <p:cNvSpPr txBox="1">
            <a:spLocks/>
          </p:cNvSpPr>
          <p:nvPr/>
        </p:nvSpPr>
        <p:spPr>
          <a:xfrm>
            <a:off x="4572000" y="3432664"/>
            <a:ext cx="4343350"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The "Goldilocks" Zone.</a:t>
            </a:r>
          </a:p>
        </p:txBody>
      </p:sp>
      <p:sp>
        <p:nvSpPr>
          <p:cNvPr id="18" name="Google Shape;188;p30">
            <a:extLst>
              <a:ext uri="{FF2B5EF4-FFF2-40B4-BE49-F238E27FC236}">
                <a16:creationId xmlns:a16="http://schemas.microsoft.com/office/drawing/2014/main" id="{75C93805-BCBA-C4D5-369C-FDB0B1F08C18}"/>
              </a:ext>
            </a:extLst>
          </p:cNvPr>
          <p:cNvSpPr txBox="1">
            <a:spLocks/>
          </p:cNvSpPr>
          <p:nvPr/>
        </p:nvSpPr>
        <p:spPr>
          <a:xfrm>
            <a:off x="5305425" y="3722349"/>
            <a:ext cx="3609925" cy="1016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The site is close enough to infrastructure to be operationally cheap (easy transport) but far enough from population centres to minimise insurance liability and noise complaints. This is the blueprint for Space Y's future site selection.</a:t>
            </a:r>
          </a:p>
        </p:txBody>
      </p:sp>
      <p:sp>
        <p:nvSpPr>
          <p:cNvPr id="23" name="Rectangle 22">
            <a:extLst>
              <a:ext uri="{FF2B5EF4-FFF2-40B4-BE49-F238E27FC236}">
                <a16:creationId xmlns:a16="http://schemas.microsoft.com/office/drawing/2014/main" id="{8FBFF936-CCD1-25DC-B63F-AADD793EE531}"/>
              </a:ext>
            </a:extLst>
          </p:cNvPr>
          <p:cNvSpPr/>
          <p:nvPr/>
        </p:nvSpPr>
        <p:spPr>
          <a:xfrm>
            <a:off x="269081" y="1465984"/>
            <a:ext cx="4033838" cy="2850724"/>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map of a city&#10;&#10;AI-generated content may be incorrect.">
            <a:extLst>
              <a:ext uri="{FF2B5EF4-FFF2-40B4-BE49-F238E27FC236}">
                <a16:creationId xmlns:a16="http://schemas.microsoft.com/office/drawing/2014/main" id="{6AFA7F57-6124-A58E-D238-7E14DA60DF46}"/>
              </a:ext>
            </a:extLst>
          </p:cNvPr>
          <p:cNvPicPr>
            <a:picLocks noChangeAspect="1"/>
          </p:cNvPicPr>
          <p:nvPr/>
        </p:nvPicPr>
        <p:blipFill>
          <a:blip r:embed="rId4"/>
          <a:stretch>
            <a:fillRect/>
          </a:stretch>
        </p:blipFill>
        <p:spPr>
          <a:xfrm>
            <a:off x="263412" y="1510105"/>
            <a:ext cx="4033838" cy="2806604"/>
          </a:xfrm>
          <a:prstGeom prst="rect">
            <a:avLst/>
          </a:prstGeom>
        </p:spPr>
      </p:pic>
    </p:spTree>
    <p:extLst>
      <p:ext uri="{BB962C8B-B14F-4D97-AF65-F5344CB8AC3E}">
        <p14:creationId xmlns:p14="http://schemas.microsoft.com/office/powerpoint/2010/main" val="1337356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B13F1247-DC08-6A37-72BF-8E0254985AAC}"/>
            </a:ext>
          </a:extLst>
        </p:cNvPr>
        <p:cNvGrpSpPr/>
        <p:nvPr/>
      </p:nvGrpSpPr>
      <p:grpSpPr>
        <a:xfrm>
          <a:off x="0" y="0"/>
          <a:ext cx="0" cy="0"/>
          <a:chOff x="0" y="0"/>
          <a:chExt cx="0" cy="0"/>
        </a:xfrm>
      </p:grpSpPr>
      <p:pic>
        <p:nvPicPr>
          <p:cNvPr id="11" name="Picture 10" descr="A group of people working in a room with computers&#10;&#10;AI-generated content may be incorrect.">
            <a:extLst>
              <a:ext uri="{FF2B5EF4-FFF2-40B4-BE49-F238E27FC236}">
                <a16:creationId xmlns:a16="http://schemas.microsoft.com/office/drawing/2014/main" id="{B7481E70-203D-97AD-81DA-2A43BD609750}"/>
              </a:ext>
            </a:extLst>
          </p:cNvPr>
          <p:cNvPicPr>
            <a:picLocks noChangeAspect="1"/>
          </p:cNvPicPr>
          <p:nvPr/>
        </p:nvPicPr>
        <p:blipFill>
          <a:blip r:embed="rId3" cstate="screen">
            <a:alphaModFix amt="12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7" name="Google Shape;187;p30">
            <a:extLst>
              <a:ext uri="{FF2B5EF4-FFF2-40B4-BE49-F238E27FC236}">
                <a16:creationId xmlns:a16="http://schemas.microsoft.com/office/drawing/2014/main" id="{7E1BD94E-EEA7-9EF5-74D7-34D4B8F4C77C}"/>
              </a:ext>
            </a:extLst>
          </p:cNvPr>
          <p:cNvSpPr txBox="1">
            <a:spLocks noGrp="1"/>
          </p:cNvSpPr>
          <p:nvPr>
            <p:ph type="title"/>
          </p:nvPr>
        </p:nvSpPr>
        <p:spPr>
          <a:xfrm>
            <a:off x="228600" y="228600"/>
            <a:ext cx="4033838" cy="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Global Launch Distribution</a:t>
            </a:r>
            <a:endParaRPr dirty="0"/>
          </a:p>
        </p:txBody>
      </p:sp>
      <p:sp>
        <p:nvSpPr>
          <p:cNvPr id="188" name="Google Shape;188;p30">
            <a:extLst>
              <a:ext uri="{FF2B5EF4-FFF2-40B4-BE49-F238E27FC236}">
                <a16:creationId xmlns:a16="http://schemas.microsoft.com/office/drawing/2014/main" id="{9DA79911-08B8-F77F-0D78-D396A532CBA1}"/>
              </a:ext>
            </a:extLst>
          </p:cNvPr>
          <p:cNvSpPr txBox="1">
            <a:spLocks noGrp="1"/>
          </p:cNvSpPr>
          <p:nvPr>
            <p:ph type="subTitle" idx="1"/>
          </p:nvPr>
        </p:nvSpPr>
        <p:spPr>
          <a:xfrm>
            <a:off x="228602" y="1417850"/>
            <a:ext cx="4567955" cy="5793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Observation: </a:t>
            </a:r>
            <a:r>
              <a:rPr lang="en-GB" dirty="0"/>
              <a:t>The interactive dashboard aggregates total successful launches across the entire programme history.</a:t>
            </a:r>
            <a:endParaRPr dirty="0"/>
          </a:p>
        </p:txBody>
      </p:sp>
      <p:sp>
        <p:nvSpPr>
          <p:cNvPr id="2" name="Google Shape;188;p30">
            <a:extLst>
              <a:ext uri="{FF2B5EF4-FFF2-40B4-BE49-F238E27FC236}">
                <a16:creationId xmlns:a16="http://schemas.microsoft.com/office/drawing/2014/main" id="{11257DDC-5BB6-4093-8DD5-3FD26A25E386}"/>
              </a:ext>
            </a:extLst>
          </p:cNvPr>
          <p:cNvSpPr txBox="1">
            <a:spLocks/>
          </p:cNvSpPr>
          <p:nvPr/>
        </p:nvSpPr>
        <p:spPr>
          <a:xfrm>
            <a:off x="708300" y="1910368"/>
            <a:ext cx="4038325" cy="1361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Dominant Player: KSC LC-39A </a:t>
            </a:r>
            <a:r>
              <a:rPr lang="en-GB" dirty="0"/>
              <a:t>and </a:t>
            </a:r>
            <a:r>
              <a:rPr lang="en-GB" b="1" dirty="0"/>
              <a:t>CCAFS SLC-40 </a:t>
            </a:r>
            <a:r>
              <a:rPr lang="en-GB" dirty="0"/>
              <a:t>account for the vast majority of successful missions.</a:t>
            </a:r>
          </a:p>
          <a:p>
            <a:pPr marL="0" indent="0">
              <a:buSzPts val="1100"/>
              <a:buFont typeface="Arial"/>
              <a:buNone/>
            </a:pPr>
            <a:endParaRPr lang="en-GB" dirty="0"/>
          </a:p>
          <a:p>
            <a:pPr marL="0" indent="0">
              <a:buSzPts val="1100"/>
              <a:buNone/>
            </a:pPr>
            <a:r>
              <a:rPr lang="en-GB" b="1" dirty="0"/>
              <a:t>Strategic Hub: </a:t>
            </a:r>
            <a:r>
              <a:rPr lang="en-GB" dirty="0"/>
              <a:t>The chart confirms that the Florida coastline (KSC/CCAFS) is not just a high-volume location, but a high-success location.</a:t>
            </a:r>
          </a:p>
        </p:txBody>
      </p:sp>
      <p:sp>
        <p:nvSpPr>
          <p:cNvPr id="4" name="Google Shape;188;p30">
            <a:extLst>
              <a:ext uri="{FF2B5EF4-FFF2-40B4-BE49-F238E27FC236}">
                <a16:creationId xmlns:a16="http://schemas.microsoft.com/office/drawing/2014/main" id="{3DC33F4E-A434-8505-F82D-0E0B25BB3618}"/>
              </a:ext>
            </a:extLst>
          </p:cNvPr>
          <p:cNvSpPr txBox="1">
            <a:spLocks/>
          </p:cNvSpPr>
          <p:nvPr/>
        </p:nvSpPr>
        <p:spPr>
          <a:xfrm>
            <a:off x="228602" y="3441117"/>
            <a:ext cx="4567955"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Centre of Gravity.</a:t>
            </a:r>
          </a:p>
        </p:txBody>
      </p:sp>
      <p:sp>
        <p:nvSpPr>
          <p:cNvPr id="5" name="Google Shape;188;p30">
            <a:extLst>
              <a:ext uri="{FF2B5EF4-FFF2-40B4-BE49-F238E27FC236}">
                <a16:creationId xmlns:a16="http://schemas.microsoft.com/office/drawing/2014/main" id="{141C2615-4CE7-61A7-A1C3-98BF6D3F647E}"/>
              </a:ext>
            </a:extLst>
          </p:cNvPr>
          <p:cNvSpPr txBox="1">
            <a:spLocks/>
          </p:cNvSpPr>
          <p:nvPr/>
        </p:nvSpPr>
        <p:spPr>
          <a:xfrm>
            <a:off x="708300" y="3730802"/>
            <a:ext cx="4038325" cy="89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Space Y should model its primary operations on the KSC/CCAFS infrastructure. The data proves that this region delivers the highest return on investment for successful orbital insertions.</a:t>
            </a:r>
          </a:p>
        </p:txBody>
      </p:sp>
      <p:sp>
        <p:nvSpPr>
          <p:cNvPr id="8" name="Rectangle 7">
            <a:extLst>
              <a:ext uri="{FF2B5EF4-FFF2-40B4-BE49-F238E27FC236}">
                <a16:creationId xmlns:a16="http://schemas.microsoft.com/office/drawing/2014/main" id="{E7D8951F-DC24-F028-1C32-38A76ADC9FA0}"/>
              </a:ext>
            </a:extLst>
          </p:cNvPr>
          <p:cNvSpPr/>
          <p:nvPr/>
        </p:nvSpPr>
        <p:spPr>
          <a:xfrm>
            <a:off x="5063554" y="1842166"/>
            <a:ext cx="3738563" cy="1820643"/>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pie chart with numbers and a few percentages&#10;&#10;AI-generated content may be incorrect.">
            <a:extLst>
              <a:ext uri="{FF2B5EF4-FFF2-40B4-BE49-F238E27FC236}">
                <a16:creationId xmlns:a16="http://schemas.microsoft.com/office/drawing/2014/main" id="{99A740E0-4D16-9CF0-AC1D-C3DE1F223B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00997" y="1875507"/>
            <a:ext cx="3663681" cy="1748052"/>
          </a:xfrm>
          <a:prstGeom prst="rect">
            <a:avLst/>
          </a:prstGeom>
        </p:spPr>
      </p:pic>
    </p:spTree>
    <p:extLst>
      <p:ext uri="{BB962C8B-B14F-4D97-AF65-F5344CB8AC3E}">
        <p14:creationId xmlns:p14="http://schemas.microsoft.com/office/powerpoint/2010/main" val="1352999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74C4F456-A0FD-F9BA-C8A2-8E20ABE5CE40}"/>
            </a:ext>
          </a:extLst>
        </p:cNvPr>
        <p:cNvGrpSpPr/>
        <p:nvPr/>
      </p:nvGrpSpPr>
      <p:grpSpPr>
        <a:xfrm>
          <a:off x="0" y="0"/>
          <a:ext cx="0" cy="0"/>
          <a:chOff x="0" y="0"/>
          <a:chExt cx="0" cy="0"/>
        </a:xfrm>
      </p:grpSpPr>
      <p:pic>
        <p:nvPicPr>
          <p:cNvPr id="11" name="Picture 10" descr="A group of people working in a room with computers&#10;&#10;AI-generated content may be incorrect.">
            <a:extLst>
              <a:ext uri="{FF2B5EF4-FFF2-40B4-BE49-F238E27FC236}">
                <a16:creationId xmlns:a16="http://schemas.microsoft.com/office/drawing/2014/main" id="{372BF199-3204-D110-CAE9-B67DAF874022}"/>
              </a:ext>
            </a:extLst>
          </p:cNvPr>
          <p:cNvPicPr>
            <a:picLocks noChangeAspect="1"/>
          </p:cNvPicPr>
          <p:nvPr/>
        </p:nvPicPr>
        <p:blipFill>
          <a:blip r:embed="rId3" cstate="screen">
            <a:alphaModFix amt="12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7" name="Google Shape;187;p30">
            <a:extLst>
              <a:ext uri="{FF2B5EF4-FFF2-40B4-BE49-F238E27FC236}">
                <a16:creationId xmlns:a16="http://schemas.microsoft.com/office/drawing/2014/main" id="{50804053-BB36-BFF5-3045-21D86D5350B3}"/>
              </a:ext>
            </a:extLst>
          </p:cNvPr>
          <p:cNvSpPr txBox="1">
            <a:spLocks noGrp="1"/>
          </p:cNvSpPr>
          <p:nvPr>
            <p:ph type="title"/>
          </p:nvPr>
        </p:nvSpPr>
        <p:spPr>
          <a:xfrm>
            <a:off x="228600" y="228600"/>
            <a:ext cx="4033838" cy="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"Gold Standard" Site</a:t>
            </a:r>
            <a:endParaRPr dirty="0"/>
          </a:p>
        </p:txBody>
      </p:sp>
      <p:sp>
        <p:nvSpPr>
          <p:cNvPr id="188" name="Google Shape;188;p30">
            <a:extLst>
              <a:ext uri="{FF2B5EF4-FFF2-40B4-BE49-F238E27FC236}">
                <a16:creationId xmlns:a16="http://schemas.microsoft.com/office/drawing/2014/main" id="{6B51AFAA-0604-9EEF-4FC9-4D2A77E689FB}"/>
              </a:ext>
            </a:extLst>
          </p:cNvPr>
          <p:cNvSpPr txBox="1">
            <a:spLocks noGrp="1"/>
          </p:cNvSpPr>
          <p:nvPr>
            <p:ph type="subTitle" idx="1"/>
          </p:nvPr>
        </p:nvSpPr>
        <p:spPr>
          <a:xfrm>
            <a:off x="228602" y="1417850"/>
            <a:ext cx="4567955" cy="5793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Observation: </a:t>
            </a:r>
            <a:r>
              <a:rPr lang="en-GB" dirty="0"/>
              <a:t>Filtering for the highest-performing site, </a:t>
            </a:r>
            <a:r>
              <a:rPr lang="en-GB" b="1" dirty="0"/>
              <a:t>KSC LC-39A</a:t>
            </a:r>
            <a:r>
              <a:rPr lang="en-GB" dirty="0"/>
              <a:t>, reveals a definitive success profile.</a:t>
            </a:r>
            <a:endParaRPr dirty="0"/>
          </a:p>
        </p:txBody>
      </p:sp>
      <p:sp>
        <p:nvSpPr>
          <p:cNvPr id="2" name="Google Shape;188;p30">
            <a:extLst>
              <a:ext uri="{FF2B5EF4-FFF2-40B4-BE49-F238E27FC236}">
                <a16:creationId xmlns:a16="http://schemas.microsoft.com/office/drawing/2014/main" id="{33D7784E-8B5E-B286-CC3E-4E45F1B1B193}"/>
              </a:ext>
            </a:extLst>
          </p:cNvPr>
          <p:cNvSpPr txBox="1">
            <a:spLocks/>
          </p:cNvSpPr>
          <p:nvPr/>
        </p:nvSpPr>
        <p:spPr>
          <a:xfrm>
            <a:off x="708300" y="1910368"/>
            <a:ext cx="4038325" cy="1361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Success Rate: </a:t>
            </a:r>
            <a:r>
              <a:rPr lang="en-GB" dirty="0"/>
              <a:t>The site demonstrates a success rate exceeding </a:t>
            </a:r>
            <a:r>
              <a:rPr lang="en-GB" b="1" dirty="0"/>
              <a:t>75%</a:t>
            </a:r>
            <a:r>
              <a:rPr lang="en-GB" dirty="0"/>
              <a:t> (Green Slice).</a:t>
            </a:r>
          </a:p>
          <a:p>
            <a:pPr marL="0" indent="0">
              <a:buSzPts val="1100"/>
              <a:buFont typeface="Arial"/>
              <a:buNone/>
            </a:pPr>
            <a:endParaRPr lang="en-GB" dirty="0"/>
          </a:p>
          <a:p>
            <a:pPr marL="0" indent="0">
              <a:buSzPts val="1100"/>
              <a:buNone/>
            </a:pPr>
            <a:r>
              <a:rPr lang="en-GB" b="1" dirty="0"/>
              <a:t>Reliability: </a:t>
            </a:r>
            <a:r>
              <a:rPr lang="en-GB" dirty="0"/>
              <a:t>Compared to early-generation sites, KSC represents the "Mature" phase of the program, handling complex commercial and government payloads with high reliability.</a:t>
            </a:r>
          </a:p>
        </p:txBody>
      </p:sp>
      <p:sp>
        <p:nvSpPr>
          <p:cNvPr id="4" name="Google Shape;188;p30">
            <a:extLst>
              <a:ext uri="{FF2B5EF4-FFF2-40B4-BE49-F238E27FC236}">
                <a16:creationId xmlns:a16="http://schemas.microsoft.com/office/drawing/2014/main" id="{3EDA23BD-0C42-35C4-C072-5AAA4C1D57EE}"/>
              </a:ext>
            </a:extLst>
          </p:cNvPr>
          <p:cNvSpPr txBox="1">
            <a:spLocks/>
          </p:cNvSpPr>
          <p:nvPr/>
        </p:nvSpPr>
        <p:spPr>
          <a:xfrm>
            <a:off x="228602" y="3507157"/>
            <a:ext cx="4567955"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The Benchmark.</a:t>
            </a:r>
          </a:p>
        </p:txBody>
      </p:sp>
      <p:sp>
        <p:nvSpPr>
          <p:cNvPr id="5" name="Google Shape;188;p30">
            <a:extLst>
              <a:ext uri="{FF2B5EF4-FFF2-40B4-BE49-F238E27FC236}">
                <a16:creationId xmlns:a16="http://schemas.microsoft.com/office/drawing/2014/main" id="{7047A2A9-FD4C-C275-C6CD-9BCB421AE183}"/>
              </a:ext>
            </a:extLst>
          </p:cNvPr>
          <p:cNvSpPr txBox="1">
            <a:spLocks/>
          </p:cNvSpPr>
          <p:nvPr/>
        </p:nvSpPr>
        <p:spPr>
          <a:xfrm>
            <a:off x="708300" y="3796842"/>
            <a:ext cx="4038325" cy="89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This site represents the target efficiency for Space Y. When bidding for contracts, we can use the KSC success rate as our "Best Case Scenario" for insurance and risk modelling.</a:t>
            </a:r>
          </a:p>
        </p:txBody>
      </p:sp>
      <p:sp>
        <p:nvSpPr>
          <p:cNvPr id="3" name="Rectangle 2">
            <a:extLst>
              <a:ext uri="{FF2B5EF4-FFF2-40B4-BE49-F238E27FC236}">
                <a16:creationId xmlns:a16="http://schemas.microsoft.com/office/drawing/2014/main" id="{25A20DA3-2B55-9C5B-5FD1-BCB3ECD79375}"/>
              </a:ext>
            </a:extLst>
          </p:cNvPr>
          <p:cNvSpPr/>
          <p:nvPr/>
        </p:nvSpPr>
        <p:spPr>
          <a:xfrm>
            <a:off x="5060591" y="1751678"/>
            <a:ext cx="3738563" cy="1853984"/>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green and red pie chart&#10;&#10;AI-generated content may be incorrect.">
            <a:extLst>
              <a:ext uri="{FF2B5EF4-FFF2-40B4-BE49-F238E27FC236}">
                <a16:creationId xmlns:a16="http://schemas.microsoft.com/office/drawing/2014/main" id="{E7753707-9F4D-2EEC-282B-DDFB78997F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00997" y="1797980"/>
            <a:ext cx="3663681" cy="1769578"/>
          </a:xfrm>
          <a:prstGeom prst="rect">
            <a:avLst/>
          </a:prstGeom>
        </p:spPr>
      </p:pic>
    </p:spTree>
    <p:extLst>
      <p:ext uri="{BB962C8B-B14F-4D97-AF65-F5344CB8AC3E}">
        <p14:creationId xmlns:p14="http://schemas.microsoft.com/office/powerpoint/2010/main" val="488321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5" name="Picture 4" descr="A rocket taking off from a ship&#10;&#10;AI-generated content may be incorrect.">
            <a:extLst>
              <a:ext uri="{FF2B5EF4-FFF2-40B4-BE49-F238E27FC236}">
                <a16:creationId xmlns:a16="http://schemas.microsoft.com/office/drawing/2014/main" id="{F18C9BA7-63EB-F5CA-1041-14008D395B45}"/>
              </a:ext>
            </a:extLst>
          </p:cNvPr>
          <p:cNvPicPr>
            <a:picLocks noChangeAspect="1"/>
          </p:cNvPicPr>
          <p:nvPr/>
        </p:nvPicPr>
        <p:blipFill>
          <a:blip r:embed="rId3" cstate="screen">
            <a:alphaModFix amt="9000"/>
            <a:extLst>
              <a:ext uri="{28A0092B-C50C-407E-A947-70E740481C1C}">
                <a14:useLocalDpi xmlns:a14="http://schemas.microsoft.com/office/drawing/2010/main"/>
              </a:ext>
            </a:extLst>
          </a:blip>
          <a:stretch>
            <a:fillRect/>
          </a:stretch>
        </p:blipFill>
        <p:spPr>
          <a:xfrm>
            <a:off x="0" y="47299"/>
            <a:ext cx="9144000" cy="5048902"/>
          </a:xfrm>
          <a:prstGeom prst="rect">
            <a:avLst/>
          </a:prstGeom>
        </p:spPr>
      </p:pic>
      <p:sp>
        <p:nvSpPr>
          <p:cNvPr id="194" name="Google Shape;194;p31"/>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Executive Summary</a:t>
            </a:r>
            <a:endParaRPr dirty="0"/>
          </a:p>
        </p:txBody>
      </p:sp>
      <p:sp>
        <p:nvSpPr>
          <p:cNvPr id="195" name="Google Shape;195;p31"/>
          <p:cNvSpPr txBox="1">
            <a:spLocks noGrp="1"/>
          </p:cNvSpPr>
          <p:nvPr>
            <p:ph type="subTitle" idx="1"/>
          </p:nvPr>
        </p:nvSpPr>
        <p:spPr>
          <a:xfrm>
            <a:off x="228600" y="3508472"/>
            <a:ext cx="4046882" cy="9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Methodology: </a:t>
            </a:r>
            <a:r>
              <a:rPr lang="en-GB" dirty="0"/>
              <a:t>Analysed 90+ launches using data from the SpaceX REST API and web scraping. Pipeline included SQL-based EDA, interactive Dashboards, and predictive modelling.</a:t>
            </a:r>
            <a:endParaRPr dirty="0"/>
          </a:p>
        </p:txBody>
      </p:sp>
      <p:sp>
        <p:nvSpPr>
          <p:cNvPr id="196" name="Google Shape;196;p31"/>
          <p:cNvSpPr txBox="1">
            <a:spLocks noGrp="1"/>
          </p:cNvSpPr>
          <p:nvPr>
            <p:ph type="subTitle" idx="2"/>
          </p:nvPr>
        </p:nvSpPr>
        <p:spPr>
          <a:xfrm>
            <a:off x="228622" y="1372014"/>
            <a:ext cx="8686800" cy="107978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Objective: </a:t>
            </a:r>
            <a:r>
              <a:rPr lang="en-GB" dirty="0"/>
              <a:t>SpaceX has disrupted the aerospace industry by reusing the Falcon 9 first stage, lowering launch costs to ~$62M (vs. ~$165M traditional). To compete, Space Y must determine the precise cost of a launch.</a:t>
            </a:r>
          </a:p>
          <a:p>
            <a:pPr marL="0" lvl="0" indent="0" algn="l" rtl="0">
              <a:spcBef>
                <a:spcPts val="0"/>
              </a:spcBef>
              <a:spcAft>
                <a:spcPts val="0"/>
              </a:spcAft>
              <a:buNone/>
            </a:pPr>
            <a:endParaRPr lang="en-GB" dirty="0"/>
          </a:p>
          <a:p>
            <a:pPr marL="0" lvl="0" indent="0" algn="l" rtl="0">
              <a:spcBef>
                <a:spcPts val="0"/>
              </a:spcBef>
              <a:spcAft>
                <a:spcPts val="0"/>
              </a:spcAft>
              <a:buNone/>
            </a:pPr>
            <a:r>
              <a:rPr lang="en-GB" b="1" dirty="0"/>
              <a:t>The Mission: </a:t>
            </a:r>
            <a:r>
              <a:rPr lang="en-GB" dirty="0"/>
              <a:t>We developed a machine learning pipeline to predict the probability of a successful first-stage landing. This allows Space Y to identify high-risk launches and optimise competitive bidding strategies.</a:t>
            </a:r>
            <a:endParaRPr dirty="0"/>
          </a:p>
        </p:txBody>
      </p:sp>
      <p:sp>
        <p:nvSpPr>
          <p:cNvPr id="197" name="Google Shape;197;p31"/>
          <p:cNvSpPr txBox="1">
            <a:spLocks noGrp="1"/>
          </p:cNvSpPr>
          <p:nvPr>
            <p:ph type="subTitle" idx="3"/>
          </p:nvPr>
        </p:nvSpPr>
        <p:spPr>
          <a:xfrm>
            <a:off x="228600" y="927661"/>
            <a:ext cx="8686800" cy="4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Challenge</a:t>
            </a:r>
            <a:endParaRPr dirty="0"/>
          </a:p>
        </p:txBody>
      </p:sp>
      <p:sp>
        <p:nvSpPr>
          <p:cNvPr id="198" name="Google Shape;198;p31"/>
          <p:cNvSpPr txBox="1">
            <a:spLocks noGrp="1"/>
          </p:cNvSpPr>
          <p:nvPr>
            <p:ph type="subTitle" idx="4"/>
          </p:nvPr>
        </p:nvSpPr>
        <p:spPr>
          <a:xfrm>
            <a:off x="228646" y="3073188"/>
            <a:ext cx="4046835" cy="4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Insight</a:t>
            </a:r>
            <a:endParaRPr dirty="0"/>
          </a:p>
        </p:txBody>
      </p:sp>
      <p:sp>
        <p:nvSpPr>
          <p:cNvPr id="6" name="Google Shape;195;p31">
            <a:extLst>
              <a:ext uri="{FF2B5EF4-FFF2-40B4-BE49-F238E27FC236}">
                <a16:creationId xmlns:a16="http://schemas.microsoft.com/office/drawing/2014/main" id="{7C821852-A525-A51A-A226-1EFFC3D169E5}"/>
              </a:ext>
            </a:extLst>
          </p:cNvPr>
          <p:cNvSpPr txBox="1">
            <a:spLocks/>
          </p:cNvSpPr>
          <p:nvPr/>
        </p:nvSpPr>
        <p:spPr>
          <a:xfrm>
            <a:off x="4735246" y="3027129"/>
            <a:ext cx="4046882" cy="1872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b="1" dirty="0"/>
              <a:t>Reliability: </a:t>
            </a:r>
            <a:r>
              <a:rPr lang="en-GB" dirty="0"/>
              <a:t>Launch success rates stabilised &gt;80% post-2016.</a:t>
            </a:r>
          </a:p>
          <a:p>
            <a:pPr marL="0" indent="0" algn="l"/>
            <a:endParaRPr lang="en-GB" dirty="0"/>
          </a:p>
          <a:p>
            <a:pPr marL="0" indent="0" algn="l"/>
            <a:r>
              <a:rPr lang="en-GB" b="1" dirty="0"/>
              <a:t>Critical Factor: </a:t>
            </a:r>
            <a:r>
              <a:rPr lang="en-GB" dirty="0"/>
              <a:t>Flight number and Launch Site are the strongest predictors of success.</a:t>
            </a:r>
          </a:p>
          <a:p>
            <a:pPr marL="0" indent="0" algn="l"/>
            <a:endParaRPr lang="en-GB" dirty="0"/>
          </a:p>
          <a:p>
            <a:pPr marL="0" indent="0" algn="l"/>
            <a:r>
              <a:rPr lang="en-GB" b="1" dirty="0"/>
              <a:t>Model Performance: </a:t>
            </a:r>
            <a:r>
              <a:rPr lang="en-GB" dirty="0"/>
              <a:t>The Decision Tree Classifier achieved the highest accuracy (87.3%), providing a reliable engine for cost estimation.</a:t>
            </a:r>
          </a:p>
        </p:txBody>
      </p:sp>
      <p:sp>
        <p:nvSpPr>
          <p:cNvPr id="7" name="Google Shape;198;p31">
            <a:extLst>
              <a:ext uri="{FF2B5EF4-FFF2-40B4-BE49-F238E27FC236}">
                <a16:creationId xmlns:a16="http://schemas.microsoft.com/office/drawing/2014/main" id="{A253A286-4BF2-FC0F-64EE-9454913475BC}"/>
              </a:ext>
            </a:extLst>
          </p:cNvPr>
          <p:cNvSpPr txBox="1">
            <a:spLocks/>
          </p:cNvSpPr>
          <p:nvPr/>
        </p:nvSpPr>
        <p:spPr>
          <a:xfrm>
            <a:off x="4735246" y="2591846"/>
            <a:ext cx="4046928" cy="431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2400"/>
              <a:buFont typeface="Space Grotesk"/>
              <a:buNone/>
              <a:defRPr sz="1600" b="1" i="0" u="none" strike="noStrike" cap="none">
                <a:solidFill>
                  <a:schemeClr val="dk1"/>
                </a:solidFill>
                <a:latin typeface="Space Grotesk"/>
                <a:ea typeface="Space Grotesk"/>
                <a:cs typeface="Space Grotesk"/>
                <a:sym typeface="Space Grotesk"/>
              </a:defRPr>
            </a:lvl1pPr>
            <a:lvl2pPr marL="914400" marR="0" lvl="1" indent="-304800" algn="ctr"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2pPr>
            <a:lvl3pPr marL="1371600" marR="0" lvl="2" indent="-304800" algn="ctr"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3pPr>
            <a:lvl4pPr marL="1828800" marR="0" lvl="3" indent="-304800" algn="ctr"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4pPr>
            <a:lvl5pPr marL="2286000" marR="0" lvl="4" indent="-304800" algn="ctr"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5pPr>
            <a:lvl6pPr marL="2743200" marR="0" lvl="5" indent="-304800" algn="ctr"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6pPr>
            <a:lvl7pPr marL="3200400" marR="0" lvl="6" indent="-304800" algn="ctr"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7pPr>
            <a:lvl8pPr marL="3657600" marR="0" lvl="7" indent="-304800" algn="ctr"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8pPr>
            <a:lvl9pPr marL="4114800" marR="0" lvl="8" indent="-304800" algn="ctr" rtl="0">
              <a:lnSpc>
                <a:spcPct val="100000"/>
              </a:lnSpc>
              <a:spcBef>
                <a:spcPts val="0"/>
              </a:spcBef>
              <a:spcAft>
                <a:spcPts val="0"/>
              </a:spcAft>
              <a:buClr>
                <a:schemeClr val="dk1"/>
              </a:buClr>
              <a:buSzPts val="2400"/>
              <a:buFont typeface="Space Grotesk"/>
              <a:buNone/>
              <a:defRPr sz="2400" b="0" i="0" u="none" strike="noStrike" cap="none">
                <a:solidFill>
                  <a:schemeClr val="dk1"/>
                </a:solidFill>
                <a:latin typeface="Space Grotesk"/>
                <a:ea typeface="Space Grotesk"/>
                <a:cs typeface="Space Grotesk"/>
                <a:sym typeface="Space Grotesk"/>
              </a:defRPr>
            </a:lvl9pPr>
          </a:lstStyle>
          <a:p>
            <a:pPr marL="0" indent="0" algn="l"/>
            <a:r>
              <a:rPr lang="en-GB" dirty="0"/>
              <a:t>Key Results</a:t>
            </a:r>
          </a:p>
        </p:txBody>
      </p:sp>
      <p:sp>
        <p:nvSpPr>
          <p:cNvPr id="9" name="Google Shape;105;p25">
            <a:extLst>
              <a:ext uri="{FF2B5EF4-FFF2-40B4-BE49-F238E27FC236}">
                <a16:creationId xmlns:a16="http://schemas.microsoft.com/office/drawing/2014/main" id="{AD806B30-97A6-EA6F-DEB4-174832550824}"/>
              </a:ext>
            </a:extLst>
          </p:cNvPr>
          <p:cNvSpPr txBox="1">
            <a:spLocks/>
          </p:cNvSpPr>
          <p:nvPr/>
        </p:nvSpPr>
        <p:spPr>
          <a:xfrm>
            <a:off x="-1" y="4766507"/>
            <a:ext cx="4527501" cy="376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sz="900" cap="all" dirty="0">
                <a:latin typeface="Space Grotesk Medium" panose="020B0604020202020204" charset="0"/>
                <a:cs typeface="Space Grotesk Medium" panose="020B0604020202020204" charset="0"/>
              </a:rPr>
              <a:t>Final Model Accuracy: 87.33% (Decision Tree w/ Hyperparameter Tuning)</a:t>
            </a:r>
          </a:p>
        </p:txBody>
      </p:sp>
      <p:cxnSp>
        <p:nvCxnSpPr>
          <p:cNvPr id="10" name="Google Shape;109;p25">
            <a:extLst>
              <a:ext uri="{FF2B5EF4-FFF2-40B4-BE49-F238E27FC236}">
                <a16:creationId xmlns:a16="http://schemas.microsoft.com/office/drawing/2014/main" id="{68D7CED5-D253-6832-04BC-DA25FB656EDE}"/>
              </a:ext>
            </a:extLst>
          </p:cNvPr>
          <p:cNvCxnSpPr>
            <a:cxnSpLocks/>
          </p:cNvCxnSpPr>
          <p:nvPr/>
        </p:nvCxnSpPr>
        <p:spPr>
          <a:xfrm>
            <a:off x="-66033" y="5068139"/>
            <a:ext cx="4527501" cy="0"/>
          </a:xfrm>
          <a:prstGeom prst="straightConnector1">
            <a:avLst/>
          </a:prstGeom>
          <a:noFill/>
          <a:ln w="9525" cap="flat" cmpd="sng">
            <a:solidFill>
              <a:srgbClr val="3A4C6B"/>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a:extLst>
            <a:ext uri="{FF2B5EF4-FFF2-40B4-BE49-F238E27FC236}">
              <a16:creationId xmlns:a16="http://schemas.microsoft.com/office/drawing/2014/main" id="{F81DDAEB-5F00-A11D-F988-3E333B41F424}"/>
            </a:ext>
          </a:extLst>
        </p:cNvPr>
        <p:cNvGrpSpPr/>
        <p:nvPr/>
      </p:nvGrpSpPr>
      <p:grpSpPr>
        <a:xfrm>
          <a:off x="0" y="0"/>
          <a:ext cx="0" cy="0"/>
          <a:chOff x="0" y="0"/>
          <a:chExt cx="0" cy="0"/>
        </a:xfrm>
      </p:grpSpPr>
      <p:pic>
        <p:nvPicPr>
          <p:cNvPr id="11" name="Picture 10" descr="A group of people working in a room with computers&#10;&#10;AI-generated content may be incorrect.">
            <a:extLst>
              <a:ext uri="{FF2B5EF4-FFF2-40B4-BE49-F238E27FC236}">
                <a16:creationId xmlns:a16="http://schemas.microsoft.com/office/drawing/2014/main" id="{31BBB789-1CC8-5F01-E18C-B94DAAABD8BA}"/>
              </a:ext>
            </a:extLst>
          </p:cNvPr>
          <p:cNvPicPr>
            <a:picLocks noChangeAspect="1"/>
          </p:cNvPicPr>
          <p:nvPr/>
        </p:nvPicPr>
        <p:blipFill>
          <a:blip r:embed="rId3" cstate="screen">
            <a:alphaModFix amt="12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87" name="Google Shape;187;p30">
            <a:extLst>
              <a:ext uri="{FF2B5EF4-FFF2-40B4-BE49-F238E27FC236}">
                <a16:creationId xmlns:a16="http://schemas.microsoft.com/office/drawing/2014/main" id="{575867FE-93CB-0366-FE28-73A56F503EA4}"/>
              </a:ext>
            </a:extLst>
          </p:cNvPr>
          <p:cNvSpPr txBox="1">
            <a:spLocks noGrp="1"/>
          </p:cNvSpPr>
          <p:nvPr>
            <p:ph type="title"/>
          </p:nvPr>
        </p:nvSpPr>
        <p:spPr>
          <a:xfrm>
            <a:off x="228600" y="228600"/>
            <a:ext cx="4033838" cy="98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Payload &amp; Booster Optimisation</a:t>
            </a:r>
            <a:endParaRPr dirty="0"/>
          </a:p>
        </p:txBody>
      </p:sp>
      <p:sp>
        <p:nvSpPr>
          <p:cNvPr id="188" name="Google Shape;188;p30">
            <a:extLst>
              <a:ext uri="{FF2B5EF4-FFF2-40B4-BE49-F238E27FC236}">
                <a16:creationId xmlns:a16="http://schemas.microsoft.com/office/drawing/2014/main" id="{00DFCFAF-F0F5-B4F9-5AC5-4A2E87F12518}"/>
              </a:ext>
            </a:extLst>
          </p:cNvPr>
          <p:cNvSpPr txBox="1">
            <a:spLocks noGrp="1"/>
          </p:cNvSpPr>
          <p:nvPr>
            <p:ph type="subTitle" idx="1"/>
          </p:nvPr>
        </p:nvSpPr>
        <p:spPr>
          <a:xfrm>
            <a:off x="228602" y="1417850"/>
            <a:ext cx="4567955" cy="5793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b="1" dirty="0"/>
              <a:t>Observation: </a:t>
            </a:r>
            <a:r>
              <a:rPr lang="en-GB" dirty="0"/>
              <a:t>The scatter plot correlates Payload Mass with Success (Class 1), colour-coded by Booster Version.</a:t>
            </a:r>
            <a:endParaRPr dirty="0"/>
          </a:p>
        </p:txBody>
      </p:sp>
      <p:sp>
        <p:nvSpPr>
          <p:cNvPr id="2" name="Google Shape;188;p30">
            <a:extLst>
              <a:ext uri="{FF2B5EF4-FFF2-40B4-BE49-F238E27FC236}">
                <a16:creationId xmlns:a16="http://schemas.microsoft.com/office/drawing/2014/main" id="{7C419A27-0A4F-5E43-7879-7742E86CE71F}"/>
              </a:ext>
            </a:extLst>
          </p:cNvPr>
          <p:cNvSpPr txBox="1">
            <a:spLocks/>
          </p:cNvSpPr>
          <p:nvPr/>
        </p:nvSpPr>
        <p:spPr>
          <a:xfrm>
            <a:off x="708300" y="1910368"/>
            <a:ext cx="4038325" cy="1361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The Sweet Spot: </a:t>
            </a:r>
            <a:r>
              <a:rPr lang="en-GB" dirty="0"/>
              <a:t>The payload range of 2,000 kg to 6,000 kg shows the highest density of successful landings.</a:t>
            </a:r>
          </a:p>
          <a:p>
            <a:pPr marL="0" indent="0">
              <a:buSzPts val="1100"/>
              <a:buFont typeface="Arial"/>
              <a:buNone/>
            </a:pPr>
            <a:endParaRPr lang="en-GB" dirty="0"/>
          </a:p>
          <a:p>
            <a:pPr marL="0" indent="0">
              <a:buSzPts val="1100"/>
              <a:buNone/>
            </a:pPr>
            <a:r>
              <a:rPr lang="en-GB" b="1" dirty="0"/>
              <a:t>Hardware MVP: </a:t>
            </a:r>
            <a:r>
              <a:rPr lang="en-GB" dirty="0"/>
              <a:t>The FT (Full Thrust) booster version dominates the successful landings in this mass range.</a:t>
            </a:r>
          </a:p>
        </p:txBody>
      </p:sp>
      <p:sp>
        <p:nvSpPr>
          <p:cNvPr id="4" name="Google Shape;188;p30">
            <a:extLst>
              <a:ext uri="{FF2B5EF4-FFF2-40B4-BE49-F238E27FC236}">
                <a16:creationId xmlns:a16="http://schemas.microsoft.com/office/drawing/2014/main" id="{126D1132-ACC8-E10E-6D01-E1A1CE47CA6F}"/>
              </a:ext>
            </a:extLst>
          </p:cNvPr>
          <p:cNvSpPr txBox="1">
            <a:spLocks/>
          </p:cNvSpPr>
          <p:nvPr/>
        </p:nvSpPr>
        <p:spPr>
          <a:xfrm>
            <a:off x="228602" y="3263317"/>
            <a:ext cx="4567955"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Bid Targeting.</a:t>
            </a:r>
          </a:p>
        </p:txBody>
      </p:sp>
      <p:sp>
        <p:nvSpPr>
          <p:cNvPr id="5" name="Google Shape;188;p30">
            <a:extLst>
              <a:ext uri="{FF2B5EF4-FFF2-40B4-BE49-F238E27FC236}">
                <a16:creationId xmlns:a16="http://schemas.microsoft.com/office/drawing/2014/main" id="{B0414174-8F42-1863-E38F-78999B38D881}"/>
              </a:ext>
            </a:extLst>
          </p:cNvPr>
          <p:cNvSpPr txBox="1">
            <a:spLocks/>
          </p:cNvSpPr>
          <p:nvPr/>
        </p:nvSpPr>
        <p:spPr>
          <a:xfrm>
            <a:off x="708300" y="3553002"/>
            <a:ext cx="4038325" cy="8944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Space Y should aggressively bid on satellite constellations in the 2k-6k kg range. This is the "Safe Zone" where the physics of recovery are well-proven. We should avoid unproven heavy-lift recovery contracts until our hardware matches the specific performance of the "FT" booster.</a:t>
            </a:r>
          </a:p>
        </p:txBody>
      </p:sp>
      <p:sp>
        <p:nvSpPr>
          <p:cNvPr id="3" name="Rectangle 2">
            <a:extLst>
              <a:ext uri="{FF2B5EF4-FFF2-40B4-BE49-F238E27FC236}">
                <a16:creationId xmlns:a16="http://schemas.microsoft.com/office/drawing/2014/main" id="{3DA106BC-B251-E937-0A61-A2BA096C2161}"/>
              </a:ext>
            </a:extLst>
          </p:cNvPr>
          <p:cNvSpPr/>
          <p:nvPr/>
        </p:nvSpPr>
        <p:spPr>
          <a:xfrm>
            <a:off x="5018248" y="1723391"/>
            <a:ext cx="3761651" cy="2025146"/>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graph with numbers and dots&#10;&#10;AI-generated content may be incorrect.">
            <a:extLst>
              <a:ext uri="{FF2B5EF4-FFF2-40B4-BE49-F238E27FC236}">
                <a16:creationId xmlns:a16="http://schemas.microsoft.com/office/drawing/2014/main" id="{6D51B88F-4AF1-BB48-0D30-001F569310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64487" y="1774979"/>
            <a:ext cx="3663681" cy="1925486"/>
          </a:xfrm>
          <a:prstGeom prst="rect">
            <a:avLst/>
          </a:prstGeom>
        </p:spPr>
      </p:pic>
    </p:spTree>
    <p:extLst>
      <p:ext uri="{BB962C8B-B14F-4D97-AF65-F5344CB8AC3E}">
        <p14:creationId xmlns:p14="http://schemas.microsoft.com/office/powerpoint/2010/main" val="3753027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1494FC1B-F7B8-A192-4525-C233A875F0AB}"/>
            </a:ext>
          </a:extLst>
        </p:cNvPr>
        <p:cNvGrpSpPr/>
        <p:nvPr/>
      </p:nvGrpSpPr>
      <p:grpSpPr>
        <a:xfrm>
          <a:off x="0" y="0"/>
          <a:ext cx="0" cy="0"/>
          <a:chOff x="0" y="0"/>
          <a:chExt cx="0" cy="0"/>
        </a:xfrm>
      </p:grpSpPr>
      <p:pic>
        <p:nvPicPr>
          <p:cNvPr id="3" name="Picture 2" descr="A computer screen shot of a computer&#10;&#10;AI-generated content may be incorrect.">
            <a:extLst>
              <a:ext uri="{FF2B5EF4-FFF2-40B4-BE49-F238E27FC236}">
                <a16:creationId xmlns:a16="http://schemas.microsoft.com/office/drawing/2014/main" id="{BFA57F00-3D86-4D3C-D445-8DB874003CB5}"/>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79" name="Google Shape;179;p29">
            <a:extLst>
              <a:ext uri="{FF2B5EF4-FFF2-40B4-BE49-F238E27FC236}">
                <a16:creationId xmlns:a16="http://schemas.microsoft.com/office/drawing/2014/main" id="{70DCFB1C-69DA-74C1-D362-49853B284534}"/>
              </a:ext>
            </a:extLst>
          </p:cNvPr>
          <p:cNvSpPr txBox="1">
            <a:spLocks noGrp="1"/>
          </p:cNvSpPr>
          <p:nvPr>
            <p:ph type="title"/>
          </p:nvPr>
        </p:nvSpPr>
        <p:spPr>
          <a:xfrm>
            <a:off x="228600" y="766500"/>
            <a:ext cx="6204300" cy="29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STRATEGIC SYNTHESIS</a:t>
            </a:r>
            <a:endParaRPr dirty="0"/>
          </a:p>
        </p:txBody>
      </p:sp>
      <p:sp>
        <p:nvSpPr>
          <p:cNvPr id="180" name="Google Shape;180;p29">
            <a:extLst>
              <a:ext uri="{FF2B5EF4-FFF2-40B4-BE49-F238E27FC236}">
                <a16:creationId xmlns:a16="http://schemas.microsoft.com/office/drawing/2014/main" id="{80ED1DE8-73BE-F06F-87B2-2B539EE690DB}"/>
              </a:ext>
            </a:extLst>
          </p:cNvPr>
          <p:cNvSpPr txBox="1">
            <a:spLocks noGrp="1"/>
          </p:cNvSpPr>
          <p:nvPr>
            <p:ph type="title" idx="2"/>
          </p:nvPr>
        </p:nvSpPr>
        <p:spPr>
          <a:xfrm>
            <a:off x="7263300" y="803100"/>
            <a:ext cx="1652100" cy="110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1"/>
                </a:solidFill>
              </a:rPr>
              <a:t>05</a:t>
            </a:r>
            <a:endParaRPr dirty="0">
              <a:solidFill>
                <a:schemeClr val="dk1"/>
              </a:solidFill>
            </a:endParaRPr>
          </a:p>
        </p:txBody>
      </p:sp>
      <p:sp>
        <p:nvSpPr>
          <p:cNvPr id="181" name="Google Shape;181;p29">
            <a:extLst>
              <a:ext uri="{FF2B5EF4-FFF2-40B4-BE49-F238E27FC236}">
                <a16:creationId xmlns:a16="http://schemas.microsoft.com/office/drawing/2014/main" id="{6A82C39F-E799-B43E-EDD0-45BAB3BEA06F}"/>
              </a:ext>
            </a:extLst>
          </p:cNvPr>
          <p:cNvSpPr txBox="1">
            <a:spLocks noGrp="1"/>
          </p:cNvSpPr>
          <p:nvPr>
            <p:ph type="subTitle" idx="1"/>
          </p:nvPr>
        </p:nvSpPr>
        <p:spPr>
          <a:xfrm>
            <a:off x="228600" y="4044975"/>
            <a:ext cx="4433888" cy="40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cap="all" dirty="0"/>
              <a:t>From Data Validation to Market Dominance</a:t>
            </a:r>
            <a:endParaRPr cap="all" dirty="0"/>
          </a:p>
        </p:txBody>
      </p:sp>
      <p:cxnSp>
        <p:nvCxnSpPr>
          <p:cNvPr id="182" name="Google Shape;182;p29">
            <a:extLst>
              <a:ext uri="{FF2B5EF4-FFF2-40B4-BE49-F238E27FC236}">
                <a16:creationId xmlns:a16="http://schemas.microsoft.com/office/drawing/2014/main" id="{C35FD6A8-471C-E674-4D86-24DFC1394DDB}"/>
              </a:ext>
            </a:extLst>
          </p:cNvPr>
          <p:cNvCxnSpPr>
            <a:cxnSpLocks/>
          </p:cNvCxnSpPr>
          <p:nvPr/>
        </p:nvCxnSpPr>
        <p:spPr>
          <a:xfrm>
            <a:off x="-119063" y="4340400"/>
            <a:ext cx="4429126" cy="0"/>
          </a:xfrm>
          <a:prstGeom prst="straightConnector1">
            <a:avLst/>
          </a:prstGeom>
          <a:noFill/>
          <a:ln w="9525" cap="flat" cmpd="sng">
            <a:solidFill>
              <a:srgbClr val="3A4C6B"/>
            </a:solidFill>
            <a:prstDash val="solid"/>
            <a:round/>
            <a:headEnd type="none" w="med" len="med"/>
            <a:tailEnd type="none" w="med" len="med"/>
          </a:ln>
        </p:spPr>
      </p:cxnSp>
    </p:spTree>
    <p:extLst>
      <p:ext uri="{BB962C8B-B14F-4D97-AF65-F5344CB8AC3E}">
        <p14:creationId xmlns:p14="http://schemas.microsoft.com/office/powerpoint/2010/main" val="51517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4B4917E2-3720-D49E-EA79-BF7AD4B18A4A}"/>
            </a:ext>
          </a:extLst>
        </p:cNvPr>
        <p:cNvGrpSpPr/>
        <p:nvPr/>
      </p:nvGrpSpPr>
      <p:grpSpPr>
        <a:xfrm>
          <a:off x="0" y="0"/>
          <a:ext cx="0" cy="0"/>
          <a:chOff x="0" y="0"/>
          <a:chExt cx="0" cy="0"/>
        </a:xfrm>
      </p:grpSpPr>
      <p:pic>
        <p:nvPicPr>
          <p:cNvPr id="13" name="Picture 12" descr="A screenshot of a computer screen&#10;&#10;AI-generated content may be incorrect.">
            <a:extLst>
              <a:ext uri="{FF2B5EF4-FFF2-40B4-BE49-F238E27FC236}">
                <a16:creationId xmlns:a16="http://schemas.microsoft.com/office/drawing/2014/main" id="{8178B64F-9B18-7499-E39D-166AFE49C305}"/>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204" name="Google Shape;204;p32">
            <a:extLst>
              <a:ext uri="{FF2B5EF4-FFF2-40B4-BE49-F238E27FC236}">
                <a16:creationId xmlns:a16="http://schemas.microsoft.com/office/drawing/2014/main" id="{714D37F3-6FE4-5B93-369B-8D366E0947D5}"/>
              </a:ext>
            </a:extLst>
          </p:cNvPr>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 Accuracy</a:t>
            </a:r>
            <a:br>
              <a:rPr lang="en-GB" dirty="0"/>
            </a:br>
            <a:r>
              <a:rPr lang="en-GB" dirty="0"/>
              <a:t>Comparison</a:t>
            </a:r>
            <a:endParaRPr dirty="0"/>
          </a:p>
        </p:txBody>
      </p:sp>
      <p:sp>
        <p:nvSpPr>
          <p:cNvPr id="205" name="Google Shape;205;p32">
            <a:extLst>
              <a:ext uri="{FF2B5EF4-FFF2-40B4-BE49-F238E27FC236}">
                <a16:creationId xmlns:a16="http://schemas.microsoft.com/office/drawing/2014/main" id="{911D52FC-0DC7-2362-4E47-0AE8B23F13C4}"/>
              </a:ext>
            </a:extLst>
          </p:cNvPr>
          <p:cNvSpPr txBox="1">
            <a:spLocks noGrp="1"/>
          </p:cNvSpPr>
          <p:nvPr>
            <p:ph type="subTitle" idx="1"/>
          </p:nvPr>
        </p:nvSpPr>
        <p:spPr>
          <a:xfrm>
            <a:off x="4572000" y="1205916"/>
            <a:ext cx="434335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Performance Audit: </a:t>
            </a:r>
            <a:r>
              <a:rPr lang="en-GB" dirty="0"/>
              <a:t>We subjected four distinct classification algorithms to a standardised optimisation tournament.</a:t>
            </a:r>
            <a:endParaRPr dirty="0"/>
          </a:p>
        </p:txBody>
      </p:sp>
      <p:sp>
        <p:nvSpPr>
          <p:cNvPr id="16" name="Google Shape;188;p30">
            <a:extLst>
              <a:ext uri="{FF2B5EF4-FFF2-40B4-BE49-F238E27FC236}">
                <a16:creationId xmlns:a16="http://schemas.microsoft.com/office/drawing/2014/main" id="{86BFB04B-FB32-7E1C-60E7-B354C7E5EA8B}"/>
              </a:ext>
            </a:extLst>
          </p:cNvPr>
          <p:cNvSpPr txBox="1">
            <a:spLocks/>
          </p:cNvSpPr>
          <p:nvPr/>
        </p:nvSpPr>
        <p:spPr>
          <a:xfrm>
            <a:off x="5305425" y="1719244"/>
            <a:ext cx="3609925" cy="15716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The Winner: </a:t>
            </a:r>
            <a:r>
              <a:rPr lang="en-GB" dirty="0"/>
              <a:t>The </a:t>
            </a:r>
            <a:r>
              <a:rPr lang="en-GB" b="1" dirty="0"/>
              <a:t>Decision Tree Classifier </a:t>
            </a:r>
            <a:r>
              <a:rPr lang="en-GB" dirty="0"/>
              <a:t>achieved the highest Testing Accuracy of </a:t>
            </a:r>
            <a:r>
              <a:rPr lang="en-GB" b="1" dirty="0"/>
              <a:t>88.9%</a:t>
            </a:r>
            <a:r>
              <a:rPr lang="en-GB" dirty="0"/>
              <a:t> (correctly predicting 16 of 18 test cases).</a:t>
            </a:r>
          </a:p>
          <a:p>
            <a:pPr marL="0" indent="0">
              <a:buSzPts val="1100"/>
              <a:buFont typeface="Arial"/>
              <a:buNone/>
            </a:pPr>
            <a:endParaRPr lang="en-GB" dirty="0"/>
          </a:p>
          <a:p>
            <a:pPr marL="0" indent="0">
              <a:buSzPts val="1100"/>
              <a:buFont typeface="Arial"/>
              <a:buNone/>
            </a:pPr>
            <a:r>
              <a:rPr lang="en-GB" b="1" dirty="0"/>
              <a:t>The Logic: </a:t>
            </a:r>
            <a:r>
              <a:rPr lang="en-GB" dirty="0"/>
              <a:t>Decision Trees outperform linear models (like Logistic Regression) here because launch success involves non-linear "If/Then" rules (e.g., If Payload &gt; 8,000kg AND Orbit = GTO, then Fail).</a:t>
            </a:r>
          </a:p>
        </p:txBody>
      </p:sp>
      <p:sp>
        <p:nvSpPr>
          <p:cNvPr id="17" name="Google Shape;188;p30">
            <a:extLst>
              <a:ext uri="{FF2B5EF4-FFF2-40B4-BE49-F238E27FC236}">
                <a16:creationId xmlns:a16="http://schemas.microsoft.com/office/drawing/2014/main" id="{89844160-3A1C-3718-CBFD-2BDC668777D8}"/>
              </a:ext>
            </a:extLst>
          </p:cNvPr>
          <p:cNvSpPr txBox="1">
            <a:spLocks/>
          </p:cNvSpPr>
          <p:nvPr/>
        </p:nvSpPr>
        <p:spPr>
          <a:xfrm>
            <a:off x="4572000" y="3451716"/>
            <a:ext cx="4343350"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Reliability.</a:t>
            </a:r>
          </a:p>
        </p:txBody>
      </p:sp>
      <p:sp>
        <p:nvSpPr>
          <p:cNvPr id="18" name="Google Shape;188;p30">
            <a:extLst>
              <a:ext uri="{FF2B5EF4-FFF2-40B4-BE49-F238E27FC236}">
                <a16:creationId xmlns:a16="http://schemas.microsoft.com/office/drawing/2014/main" id="{FB38C5B7-84D8-8A13-A7DE-46E1ECA12173}"/>
              </a:ext>
            </a:extLst>
          </p:cNvPr>
          <p:cNvSpPr txBox="1">
            <a:spLocks/>
          </p:cNvSpPr>
          <p:nvPr/>
        </p:nvSpPr>
        <p:spPr>
          <a:xfrm>
            <a:off x="5305425" y="3741401"/>
            <a:ext cx="3609925" cy="1016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The high accuracy score confirms that historical data is a valid predictor of future performance. We are not gambling; we are calculating.</a:t>
            </a:r>
          </a:p>
        </p:txBody>
      </p:sp>
      <p:sp>
        <p:nvSpPr>
          <p:cNvPr id="23" name="Rectangle 22">
            <a:extLst>
              <a:ext uri="{FF2B5EF4-FFF2-40B4-BE49-F238E27FC236}">
                <a16:creationId xmlns:a16="http://schemas.microsoft.com/office/drawing/2014/main" id="{8C7C9C75-9171-4D6C-3AFA-6465B09E8618}"/>
              </a:ext>
            </a:extLst>
          </p:cNvPr>
          <p:cNvSpPr/>
          <p:nvPr/>
        </p:nvSpPr>
        <p:spPr>
          <a:xfrm>
            <a:off x="228600" y="1633538"/>
            <a:ext cx="4195762" cy="2319338"/>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graph of blue and orange bars&#10;&#10;AI-generated content may be incorrect.">
            <a:extLst>
              <a:ext uri="{FF2B5EF4-FFF2-40B4-BE49-F238E27FC236}">
                <a16:creationId xmlns:a16="http://schemas.microsoft.com/office/drawing/2014/main" id="{27E61322-A33A-0038-AE7A-CC9AA242EE9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0988" y="1691784"/>
            <a:ext cx="4090988" cy="2215678"/>
          </a:xfrm>
          <a:prstGeom prst="rect">
            <a:avLst/>
          </a:prstGeom>
        </p:spPr>
      </p:pic>
      <p:pic>
        <p:nvPicPr>
          <p:cNvPr id="9" name="Picture 8" descr="A close-up of a sign&#10;&#10;AI-generated content may be incorrect.">
            <a:extLst>
              <a:ext uri="{FF2B5EF4-FFF2-40B4-BE49-F238E27FC236}">
                <a16:creationId xmlns:a16="http://schemas.microsoft.com/office/drawing/2014/main" id="{02E80570-9785-DE4C-CCE1-031860671B4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2995" y="1869076"/>
            <a:ext cx="504954" cy="231654"/>
          </a:xfrm>
          <a:prstGeom prst="rect">
            <a:avLst/>
          </a:prstGeom>
        </p:spPr>
      </p:pic>
    </p:spTree>
    <p:extLst>
      <p:ext uri="{BB962C8B-B14F-4D97-AF65-F5344CB8AC3E}">
        <p14:creationId xmlns:p14="http://schemas.microsoft.com/office/powerpoint/2010/main" val="2118646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3">
          <a:extLst>
            <a:ext uri="{FF2B5EF4-FFF2-40B4-BE49-F238E27FC236}">
              <a16:creationId xmlns:a16="http://schemas.microsoft.com/office/drawing/2014/main" id="{923C18CE-94FB-D93C-969A-55991BD9129F}"/>
            </a:ext>
          </a:extLst>
        </p:cNvPr>
        <p:cNvGrpSpPr/>
        <p:nvPr/>
      </p:nvGrpSpPr>
      <p:grpSpPr>
        <a:xfrm>
          <a:off x="0" y="0"/>
          <a:ext cx="0" cy="0"/>
          <a:chOff x="0" y="0"/>
          <a:chExt cx="0" cy="0"/>
        </a:xfrm>
      </p:grpSpPr>
      <p:pic>
        <p:nvPicPr>
          <p:cNvPr id="13" name="Picture 12" descr="A screenshot of a computer screen&#10;&#10;AI-generated content may be incorrect.">
            <a:extLst>
              <a:ext uri="{FF2B5EF4-FFF2-40B4-BE49-F238E27FC236}">
                <a16:creationId xmlns:a16="http://schemas.microsoft.com/office/drawing/2014/main" id="{CB476DF0-2E0E-C750-C4E3-3CBC420DF79D}"/>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204" name="Google Shape;204;p32">
            <a:extLst>
              <a:ext uri="{FF2B5EF4-FFF2-40B4-BE49-F238E27FC236}">
                <a16:creationId xmlns:a16="http://schemas.microsoft.com/office/drawing/2014/main" id="{F2BBCCE5-2FCD-2510-A362-56E80C8D9643}"/>
              </a:ext>
            </a:extLst>
          </p:cNvPr>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Confusion Matrix </a:t>
            </a:r>
            <a:br>
              <a:rPr lang="en-GB" dirty="0"/>
            </a:br>
            <a:r>
              <a:rPr lang="en-GB" dirty="0"/>
              <a:t>Analysis</a:t>
            </a:r>
            <a:endParaRPr dirty="0"/>
          </a:p>
        </p:txBody>
      </p:sp>
      <p:sp>
        <p:nvSpPr>
          <p:cNvPr id="205" name="Google Shape;205;p32">
            <a:extLst>
              <a:ext uri="{FF2B5EF4-FFF2-40B4-BE49-F238E27FC236}">
                <a16:creationId xmlns:a16="http://schemas.microsoft.com/office/drawing/2014/main" id="{E558D98A-DD9F-CCA0-7045-D7DF2F874C78}"/>
              </a:ext>
            </a:extLst>
          </p:cNvPr>
          <p:cNvSpPr txBox="1">
            <a:spLocks noGrp="1"/>
          </p:cNvSpPr>
          <p:nvPr>
            <p:ph type="subTitle" idx="1"/>
          </p:nvPr>
        </p:nvSpPr>
        <p:spPr>
          <a:xfrm>
            <a:off x="4572000" y="504708"/>
            <a:ext cx="434335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Risk Assessment: </a:t>
            </a:r>
            <a:r>
              <a:rPr lang="en-GB" dirty="0"/>
              <a:t>We audited the specific errors made by the </a:t>
            </a:r>
            <a:r>
              <a:rPr lang="en-GB" b="1" dirty="0"/>
              <a:t>Decision Tree </a:t>
            </a:r>
            <a:r>
              <a:rPr lang="en-GB" dirty="0"/>
              <a:t>model to understand the financial implications of prediction failure.</a:t>
            </a:r>
            <a:endParaRPr dirty="0"/>
          </a:p>
        </p:txBody>
      </p:sp>
      <p:sp>
        <p:nvSpPr>
          <p:cNvPr id="16" name="Google Shape;188;p30">
            <a:extLst>
              <a:ext uri="{FF2B5EF4-FFF2-40B4-BE49-F238E27FC236}">
                <a16:creationId xmlns:a16="http://schemas.microsoft.com/office/drawing/2014/main" id="{F7510E9D-3927-6061-B263-2D6D1089E561}"/>
              </a:ext>
            </a:extLst>
          </p:cNvPr>
          <p:cNvSpPr txBox="1">
            <a:spLocks/>
          </p:cNvSpPr>
          <p:nvPr/>
        </p:nvSpPr>
        <p:spPr>
          <a:xfrm>
            <a:off x="5305425" y="1167698"/>
            <a:ext cx="3609925" cy="2089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True Positives (11): </a:t>
            </a:r>
            <a:r>
              <a:rPr lang="en-GB" dirty="0"/>
              <a:t>The model correctly identified 11 successful landings. This represents our "Safe Bidding" volume.</a:t>
            </a:r>
          </a:p>
          <a:p>
            <a:pPr marL="0" indent="0">
              <a:buSzPts val="1100"/>
              <a:buFont typeface="Arial"/>
              <a:buNone/>
            </a:pPr>
            <a:endParaRPr lang="en-GB" dirty="0"/>
          </a:p>
          <a:p>
            <a:pPr marL="0" indent="0">
              <a:buSzPts val="1100"/>
              <a:buFont typeface="Arial"/>
              <a:buNone/>
            </a:pPr>
            <a:r>
              <a:rPr lang="en-GB" b="1" dirty="0"/>
              <a:t>True Negatives (5): </a:t>
            </a:r>
            <a:r>
              <a:rPr lang="en-GB" dirty="0"/>
              <a:t>The model correctly flagged 5 missions as "Failure Risks," allowing us to avoid bad contracts.</a:t>
            </a:r>
          </a:p>
          <a:p>
            <a:pPr marL="0" indent="0">
              <a:buSzPts val="1100"/>
              <a:buFont typeface="Arial"/>
              <a:buNone/>
            </a:pPr>
            <a:endParaRPr lang="en-GB" dirty="0"/>
          </a:p>
          <a:p>
            <a:pPr marL="0" indent="0">
              <a:buSzPts val="1100"/>
              <a:buFont typeface="Arial"/>
              <a:buNone/>
            </a:pPr>
            <a:r>
              <a:rPr lang="en-GB" b="1" dirty="0"/>
              <a:t>False Positives (1): </a:t>
            </a:r>
            <a:r>
              <a:rPr lang="en-GB" dirty="0"/>
              <a:t>The model predicted "Land" when the rocket actually "Did Not Land." This is the only high-risk error in the test set.</a:t>
            </a:r>
          </a:p>
        </p:txBody>
      </p:sp>
      <p:sp>
        <p:nvSpPr>
          <p:cNvPr id="17" name="Google Shape;188;p30">
            <a:extLst>
              <a:ext uri="{FF2B5EF4-FFF2-40B4-BE49-F238E27FC236}">
                <a16:creationId xmlns:a16="http://schemas.microsoft.com/office/drawing/2014/main" id="{A02050E0-A7FB-3CE3-1409-C19778FB3389}"/>
              </a:ext>
            </a:extLst>
          </p:cNvPr>
          <p:cNvSpPr txBox="1">
            <a:spLocks/>
          </p:cNvSpPr>
          <p:nvPr/>
        </p:nvSpPr>
        <p:spPr>
          <a:xfrm>
            <a:off x="4572000" y="3480294"/>
            <a:ext cx="4343350" cy="5793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b="1" dirty="0"/>
              <a:t>Strategic Insight: </a:t>
            </a:r>
            <a:r>
              <a:rPr lang="en-GB" dirty="0"/>
              <a:t>Near-Perfect Precision.</a:t>
            </a:r>
          </a:p>
        </p:txBody>
      </p:sp>
      <p:sp>
        <p:nvSpPr>
          <p:cNvPr id="18" name="Google Shape;188;p30">
            <a:extLst>
              <a:ext uri="{FF2B5EF4-FFF2-40B4-BE49-F238E27FC236}">
                <a16:creationId xmlns:a16="http://schemas.microsoft.com/office/drawing/2014/main" id="{5C602B01-1B02-C931-947E-4822BEE27D27}"/>
              </a:ext>
            </a:extLst>
          </p:cNvPr>
          <p:cNvSpPr txBox="1">
            <a:spLocks/>
          </p:cNvSpPr>
          <p:nvPr/>
        </p:nvSpPr>
        <p:spPr>
          <a:xfrm>
            <a:off x="5305425" y="3769979"/>
            <a:ext cx="3609925" cy="10163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600"/>
              <a:buFont typeface="Open Sans Light"/>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rgbClr val="E76A28"/>
              </a:buClr>
              <a:buSzPts val="1600"/>
              <a:buFont typeface="Nunito Light"/>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rgbClr val="E76A28"/>
              </a:buClr>
              <a:buSzPts val="1500"/>
              <a:buFont typeface="Nunito Light"/>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rgbClr val="999999"/>
              </a:buClr>
              <a:buSzPts val="1300"/>
              <a:buFont typeface="Nunito Light"/>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Hind"/>
                <a:ea typeface="Hind"/>
                <a:cs typeface="Hind"/>
                <a:sym typeface="Hind"/>
              </a:defRPr>
            </a:lvl9pPr>
          </a:lstStyle>
          <a:p>
            <a:pPr marL="0" indent="0">
              <a:buSzPts val="1100"/>
              <a:buFont typeface="Arial"/>
              <a:buNone/>
            </a:pPr>
            <a:r>
              <a:rPr lang="en-GB" dirty="0"/>
              <a:t>With only 1 False Positive out of 18 test cases, the Decision Tree minimises the "Insurance Gap." This low error rate (approx. 5.5% of the total test set) confirms that the model is conservative enough for commercial deployment.</a:t>
            </a:r>
          </a:p>
        </p:txBody>
      </p:sp>
      <p:sp>
        <p:nvSpPr>
          <p:cNvPr id="23" name="Rectangle 22">
            <a:extLst>
              <a:ext uri="{FF2B5EF4-FFF2-40B4-BE49-F238E27FC236}">
                <a16:creationId xmlns:a16="http://schemas.microsoft.com/office/drawing/2014/main" id="{D244AB7E-84CA-0725-C350-1A9F2638DD7B}"/>
              </a:ext>
            </a:extLst>
          </p:cNvPr>
          <p:cNvSpPr/>
          <p:nvPr/>
        </p:nvSpPr>
        <p:spPr>
          <a:xfrm>
            <a:off x="562026" y="1504952"/>
            <a:ext cx="3276550" cy="2852736"/>
          </a:xfrm>
          <a:prstGeom prst="rect">
            <a:avLst/>
          </a:prstGeom>
          <a:noFill/>
          <a:ln w="6350">
            <a:solidFill>
              <a:srgbClr val="3A4C6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diagram of different colored squares&#10;&#10;AI-generated content may be incorrect.">
            <a:extLst>
              <a:ext uri="{FF2B5EF4-FFF2-40B4-BE49-F238E27FC236}">
                <a16:creationId xmlns:a16="http://schemas.microsoft.com/office/drawing/2014/main" id="{F4442CB9-263F-56BA-3851-58959AA4B8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8699" y="1577401"/>
            <a:ext cx="3156257" cy="2713612"/>
          </a:xfrm>
          <a:prstGeom prst="rect">
            <a:avLst/>
          </a:prstGeom>
        </p:spPr>
      </p:pic>
    </p:spTree>
    <p:extLst>
      <p:ext uri="{BB962C8B-B14F-4D97-AF65-F5344CB8AC3E}">
        <p14:creationId xmlns:p14="http://schemas.microsoft.com/office/powerpoint/2010/main" val="3662801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530514EB-B89F-495B-F90D-6B1FB39E2E86}"/>
            </a:ext>
          </a:extLst>
        </p:cNvPr>
        <p:cNvGrpSpPr/>
        <p:nvPr/>
      </p:nvGrpSpPr>
      <p:grpSpPr>
        <a:xfrm>
          <a:off x="0" y="0"/>
          <a:ext cx="0" cy="0"/>
          <a:chOff x="0" y="0"/>
          <a:chExt cx="0" cy="0"/>
        </a:xfrm>
      </p:grpSpPr>
      <p:pic>
        <p:nvPicPr>
          <p:cNvPr id="2" name="Picture 1" descr="A screenshot of a computer screen&#10;&#10;AI-generated content may be incorrect.">
            <a:extLst>
              <a:ext uri="{FF2B5EF4-FFF2-40B4-BE49-F238E27FC236}">
                <a16:creationId xmlns:a16="http://schemas.microsoft.com/office/drawing/2014/main" id="{4E36B239-5FD5-81C1-E07C-DD0846347501}"/>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194" name="Google Shape;194;p31">
            <a:extLst>
              <a:ext uri="{FF2B5EF4-FFF2-40B4-BE49-F238E27FC236}">
                <a16:creationId xmlns:a16="http://schemas.microsoft.com/office/drawing/2014/main" id="{FFDF0936-8706-E731-8A9D-C5C3C4BF6FEE}"/>
              </a:ext>
            </a:extLst>
          </p:cNvPr>
          <p:cNvSpPr txBox="1">
            <a:spLocks noGrp="1"/>
          </p:cNvSpPr>
          <p:nvPr>
            <p:ph type="title"/>
          </p:nvPr>
        </p:nvSpPr>
        <p:spPr>
          <a:xfrm>
            <a:off x="228600" y="228600"/>
            <a:ext cx="47863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Predictive Conclusion</a:t>
            </a:r>
            <a:endParaRPr dirty="0"/>
          </a:p>
        </p:txBody>
      </p:sp>
      <p:sp>
        <p:nvSpPr>
          <p:cNvPr id="196" name="Google Shape;196;p31">
            <a:extLst>
              <a:ext uri="{FF2B5EF4-FFF2-40B4-BE49-F238E27FC236}">
                <a16:creationId xmlns:a16="http://schemas.microsoft.com/office/drawing/2014/main" id="{149355ED-E9C0-166E-30C0-8EF6D524F2E0}"/>
              </a:ext>
            </a:extLst>
          </p:cNvPr>
          <p:cNvSpPr txBox="1">
            <a:spLocks noGrp="1"/>
          </p:cNvSpPr>
          <p:nvPr>
            <p:ph type="subTitle" idx="2"/>
          </p:nvPr>
        </p:nvSpPr>
        <p:spPr>
          <a:xfrm>
            <a:off x="228600" y="882272"/>
            <a:ext cx="6243616" cy="703650"/>
          </a:xfrm>
          <a:prstGeom prst="rect">
            <a:avLst/>
          </a:prstGeom>
        </p:spPr>
        <p:txBody>
          <a:bodyPr spcFirstLastPara="1" wrap="square" lIns="91425" tIns="91425" rIns="91425" bIns="91425" anchor="t" anchorCtr="0">
            <a:noAutofit/>
          </a:bodyPr>
          <a:lstStyle/>
          <a:p>
            <a:pPr marL="0" lvl="0" indent="0"/>
            <a:r>
              <a:rPr lang="en-GB" b="1" dirty="0"/>
              <a:t>Optimisation Analysis: </a:t>
            </a:r>
            <a:r>
              <a:rPr lang="en-GB" dirty="0"/>
              <a:t>The </a:t>
            </a:r>
            <a:r>
              <a:rPr lang="en-GB" sz="1000" dirty="0" err="1">
                <a:latin typeface="JetBrainsMono NF" panose="02000009000000000000" pitchFamily="50" charset="0"/>
                <a:ea typeface="JetBrainsMono NF" panose="02000009000000000000" pitchFamily="50" charset="0"/>
                <a:cs typeface="JetBrainsMono NF" panose="02000009000000000000" pitchFamily="50" charset="0"/>
              </a:rPr>
              <a:t>GridSearchCV</a:t>
            </a:r>
            <a:r>
              <a:rPr lang="en-GB" dirty="0"/>
              <a:t> process mathematically determined the optimal architecture for predicting success.</a:t>
            </a:r>
          </a:p>
        </p:txBody>
      </p:sp>
      <p:sp>
        <p:nvSpPr>
          <p:cNvPr id="25" name="Google Shape;196;p31">
            <a:extLst>
              <a:ext uri="{FF2B5EF4-FFF2-40B4-BE49-F238E27FC236}">
                <a16:creationId xmlns:a16="http://schemas.microsoft.com/office/drawing/2014/main" id="{DA9334DC-73ED-4141-CF21-A32383DAA573}"/>
              </a:ext>
            </a:extLst>
          </p:cNvPr>
          <p:cNvSpPr txBox="1">
            <a:spLocks/>
          </p:cNvSpPr>
          <p:nvPr/>
        </p:nvSpPr>
        <p:spPr>
          <a:xfrm>
            <a:off x="6644950" y="1936605"/>
            <a:ext cx="2326315" cy="1663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Optimise Decision Tree Architecture</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tree_cv</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GridSearchCV</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(tree, parameters, cv=</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tree_cv.fit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X_train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Y_train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Display Optimal Rules &amp; Accuracy</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print(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"Tuned Hyperparameters:"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tree_cv.best_params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_)</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print(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"Validation Accuracy:"</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tree_cv.best_score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_)</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Tuned Hyperparameters: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'criterion'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'entropy'</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max_depth</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6</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max_features</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'sqrt'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min_samples_leaf</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min_samples_split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2</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'splitter'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'best’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Validation Accuracy: </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0.875</a:t>
            </a:r>
          </a:p>
        </p:txBody>
      </p:sp>
      <p:sp>
        <p:nvSpPr>
          <p:cNvPr id="26" name="Google Shape;196;p31">
            <a:extLst>
              <a:ext uri="{FF2B5EF4-FFF2-40B4-BE49-F238E27FC236}">
                <a16:creationId xmlns:a16="http://schemas.microsoft.com/office/drawing/2014/main" id="{9A0EA084-6AD8-EFDD-1A5D-2D4B3B05DA6A}"/>
              </a:ext>
            </a:extLst>
          </p:cNvPr>
          <p:cNvSpPr txBox="1">
            <a:spLocks/>
          </p:cNvSpPr>
          <p:nvPr/>
        </p:nvSpPr>
        <p:spPr>
          <a:xfrm>
            <a:off x="571322" y="1585922"/>
            <a:ext cx="5900894" cy="1274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Complexity Control: </a:t>
            </a:r>
            <a:r>
              <a:rPr lang="en-GB" sz="1100" dirty="0"/>
              <a:t>The model converged on a </a:t>
            </a:r>
            <a:r>
              <a:rPr lang="en-GB" sz="1100" b="1" dirty="0"/>
              <a:t>Max Depth of 6</a:t>
            </a:r>
            <a:r>
              <a:rPr lang="en-GB" sz="1100" dirty="0"/>
              <a:t>. This is a crucial finding which indicates that launch success is governed by a relatively small set of high-impact decisions, not hundreds of chaotic variables.</a:t>
            </a:r>
          </a:p>
          <a:p>
            <a:pPr marL="0" indent="0"/>
            <a:endParaRPr lang="en-GB" sz="1100" dirty="0"/>
          </a:p>
          <a:p>
            <a:pPr marL="0" indent="0"/>
            <a:r>
              <a:rPr lang="en-GB" sz="1100" b="1" dirty="0"/>
              <a:t>Signal vs. Noise: </a:t>
            </a:r>
            <a:r>
              <a:rPr lang="en-GB" sz="1100" dirty="0"/>
              <a:t>By pruning the tree to this depth, we successfully filtered out the "noise" of early R&amp;D failures, creating a model that generalises well to future data.</a:t>
            </a:r>
          </a:p>
        </p:txBody>
      </p:sp>
      <p:sp>
        <p:nvSpPr>
          <p:cNvPr id="27" name="Google Shape;196;p31">
            <a:extLst>
              <a:ext uri="{FF2B5EF4-FFF2-40B4-BE49-F238E27FC236}">
                <a16:creationId xmlns:a16="http://schemas.microsoft.com/office/drawing/2014/main" id="{A6D3296D-36C6-68C7-74CD-BCE5E4E1CE7B}"/>
              </a:ext>
            </a:extLst>
          </p:cNvPr>
          <p:cNvSpPr txBox="1">
            <a:spLocks/>
          </p:cNvSpPr>
          <p:nvPr/>
        </p:nvSpPr>
        <p:spPr>
          <a:xfrm>
            <a:off x="228600" y="3015870"/>
            <a:ext cx="4246511" cy="703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b="1" dirty="0"/>
              <a:t>Conclusion:</a:t>
            </a:r>
          </a:p>
        </p:txBody>
      </p:sp>
      <p:sp>
        <p:nvSpPr>
          <p:cNvPr id="3" name="Google Shape;196;p31">
            <a:extLst>
              <a:ext uri="{FF2B5EF4-FFF2-40B4-BE49-F238E27FC236}">
                <a16:creationId xmlns:a16="http://schemas.microsoft.com/office/drawing/2014/main" id="{FC242210-DE2F-5FB3-1C2D-6CF26B807ED2}"/>
              </a:ext>
            </a:extLst>
          </p:cNvPr>
          <p:cNvSpPr txBox="1">
            <a:spLocks/>
          </p:cNvSpPr>
          <p:nvPr/>
        </p:nvSpPr>
        <p:spPr>
          <a:xfrm>
            <a:off x="571322" y="3436049"/>
            <a:ext cx="5900894" cy="1274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Validation: </a:t>
            </a:r>
            <a:r>
              <a:rPr lang="en-GB" sz="1100" dirty="0"/>
              <a:t>The high accuracy (87.5%) confirms that our input features (Payload, Orbit, Site) contain strong predictive signals.</a:t>
            </a:r>
          </a:p>
          <a:p>
            <a:pPr marL="0" indent="0"/>
            <a:endParaRPr lang="en-GB" sz="1100" dirty="0"/>
          </a:p>
          <a:p>
            <a:pPr marL="0" indent="0"/>
            <a:r>
              <a:rPr lang="en-GB" sz="1100" b="1" dirty="0"/>
              <a:t>Strategic Value: </a:t>
            </a:r>
            <a:r>
              <a:rPr lang="en-GB" sz="1100" dirty="0"/>
              <a:t>We have transitioned from "Gut Feeling" to </a:t>
            </a:r>
            <a:r>
              <a:rPr lang="en-GB" sz="1100" b="1" dirty="0"/>
              <a:t>Calculated Risk</a:t>
            </a:r>
            <a:r>
              <a:rPr lang="en-GB" sz="1100" dirty="0"/>
              <a:t>. We now possess a tuned algorithm capable of filtering 89% of bad contracts before a bid is ever placed.</a:t>
            </a:r>
          </a:p>
        </p:txBody>
      </p:sp>
    </p:spTree>
    <p:extLst>
      <p:ext uri="{BB962C8B-B14F-4D97-AF65-F5344CB8AC3E}">
        <p14:creationId xmlns:p14="http://schemas.microsoft.com/office/powerpoint/2010/main" val="2575159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
          <a:extLst>
            <a:ext uri="{FF2B5EF4-FFF2-40B4-BE49-F238E27FC236}">
              <a16:creationId xmlns:a16="http://schemas.microsoft.com/office/drawing/2014/main" id="{B8AFEEDC-96EA-5FFC-622C-05A108B202F7}"/>
            </a:ext>
          </a:extLst>
        </p:cNvPr>
        <p:cNvGrpSpPr/>
        <p:nvPr/>
      </p:nvGrpSpPr>
      <p:grpSpPr>
        <a:xfrm>
          <a:off x="0" y="0"/>
          <a:ext cx="0" cy="0"/>
          <a:chOff x="0" y="0"/>
          <a:chExt cx="0" cy="0"/>
        </a:xfrm>
      </p:grpSpPr>
      <p:pic>
        <p:nvPicPr>
          <p:cNvPr id="5" name="Picture 4" descr="A video game screen with a rocket and text&#10;&#10;AI-generated content may be incorrect.">
            <a:extLst>
              <a:ext uri="{FF2B5EF4-FFF2-40B4-BE49-F238E27FC236}">
                <a16:creationId xmlns:a16="http://schemas.microsoft.com/office/drawing/2014/main" id="{3D935913-81DA-51EF-837F-7159EB07E0DA}"/>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73" name="Google Shape;173;p28">
            <a:extLst>
              <a:ext uri="{FF2B5EF4-FFF2-40B4-BE49-F238E27FC236}">
                <a16:creationId xmlns:a16="http://schemas.microsoft.com/office/drawing/2014/main" id="{EBAC6CE3-9E17-81F0-4D5D-DBD46B9F197F}"/>
              </a:ext>
            </a:extLst>
          </p:cNvPr>
          <p:cNvSpPr txBox="1">
            <a:spLocks noGrp="1"/>
          </p:cNvSpPr>
          <p:nvPr>
            <p:ph type="title"/>
          </p:nvPr>
        </p:nvSpPr>
        <p:spPr>
          <a:xfrm>
            <a:off x="223576" y="428624"/>
            <a:ext cx="8568732" cy="7005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dirty="0"/>
              <a:t>The Business Strategy</a:t>
            </a:r>
            <a:endParaRPr sz="4000" dirty="0"/>
          </a:p>
        </p:txBody>
      </p:sp>
      <p:sp>
        <p:nvSpPr>
          <p:cNvPr id="174" name="Google Shape;174;p28">
            <a:extLst>
              <a:ext uri="{FF2B5EF4-FFF2-40B4-BE49-F238E27FC236}">
                <a16:creationId xmlns:a16="http://schemas.microsoft.com/office/drawing/2014/main" id="{14995F5F-8720-2B4D-D0E5-9E0EDCE39394}"/>
              </a:ext>
            </a:extLst>
          </p:cNvPr>
          <p:cNvSpPr txBox="1">
            <a:spLocks noGrp="1"/>
          </p:cNvSpPr>
          <p:nvPr>
            <p:ph type="subTitle" idx="1"/>
          </p:nvPr>
        </p:nvSpPr>
        <p:spPr>
          <a:xfrm>
            <a:off x="2053048" y="1218758"/>
            <a:ext cx="6387300" cy="7936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b="1" dirty="0"/>
              <a:t>Strategic Recommendation: </a:t>
            </a:r>
          </a:p>
          <a:p>
            <a:pPr marL="0" lvl="0" indent="0" rtl="0">
              <a:spcBef>
                <a:spcPts val="0"/>
              </a:spcBef>
              <a:spcAft>
                <a:spcPts val="0"/>
              </a:spcAft>
              <a:buNone/>
            </a:pPr>
            <a:r>
              <a:rPr lang="en-GB" dirty="0"/>
              <a:t>Based on the data-driven analysis of 90+ launches and predictive modelling, Space Y should execute the following strategy to compete with SpaceX:</a:t>
            </a:r>
          </a:p>
        </p:txBody>
      </p:sp>
      <p:sp>
        <p:nvSpPr>
          <p:cNvPr id="2" name="Google Shape;174;p28">
            <a:extLst>
              <a:ext uri="{FF2B5EF4-FFF2-40B4-BE49-F238E27FC236}">
                <a16:creationId xmlns:a16="http://schemas.microsoft.com/office/drawing/2014/main" id="{019FC40F-8714-71E2-51C9-E5F2C47737A3}"/>
              </a:ext>
            </a:extLst>
          </p:cNvPr>
          <p:cNvSpPr txBox="1">
            <a:spLocks/>
          </p:cNvSpPr>
          <p:nvPr/>
        </p:nvSpPr>
        <p:spPr>
          <a:xfrm>
            <a:off x="2676936" y="2012363"/>
            <a:ext cx="5763412" cy="2702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Hind"/>
              <a:buChar char="●"/>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Char char="■"/>
              <a:defRPr sz="1200" b="0" i="0" u="none" strike="noStrike" cap="none">
                <a:solidFill>
                  <a:schemeClr val="dk1"/>
                </a:solidFill>
                <a:latin typeface="Hind"/>
                <a:ea typeface="Hind"/>
                <a:cs typeface="Hind"/>
                <a:sym typeface="Hind"/>
              </a:defRPr>
            </a:lvl9pPr>
          </a:lstStyle>
          <a:p>
            <a:pPr marL="0" indent="0">
              <a:buFont typeface="Hind"/>
              <a:buNone/>
            </a:pPr>
            <a:r>
              <a:rPr lang="en-GB" b="1" dirty="0"/>
              <a:t>Operational Hub: </a:t>
            </a:r>
            <a:r>
              <a:rPr lang="en-GB" dirty="0"/>
              <a:t>Establish </a:t>
            </a:r>
            <a:r>
              <a:rPr lang="en-GB" b="1" dirty="0"/>
              <a:t>CCAFS/KSC </a:t>
            </a:r>
            <a:r>
              <a:rPr lang="en-GB" dirty="0"/>
              <a:t>as the primary launch facility. Avoid VAFB for commercial heavy-lift due to validated payload limitations.</a:t>
            </a:r>
          </a:p>
          <a:p>
            <a:pPr marL="0" indent="0">
              <a:buFont typeface="Hind"/>
              <a:buNone/>
            </a:pPr>
            <a:endParaRPr lang="en-GB" dirty="0"/>
          </a:p>
          <a:p>
            <a:pPr marL="0" indent="0">
              <a:buFont typeface="Hind"/>
              <a:buNone/>
            </a:pPr>
            <a:r>
              <a:rPr lang="en-GB" b="1" dirty="0"/>
              <a:t>The "Green Zone" Market: </a:t>
            </a:r>
            <a:r>
              <a:rPr lang="en-GB" dirty="0"/>
              <a:t>Aggressively bid on contracts for </a:t>
            </a:r>
            <a:r>
              <a:rPr lang="en-GB" b="1" dirty="0"/>
              <a:t>LEO/SSO satellites </a:t>
            </a:r>
            <a:r>
              <a:rPr lang="en-GB" dirty="0"/>
              <a:t>weighing </a:t>
            </a:r>
            <a:r>
              <a:rPr lang="en-GB" b="1" dirty="0"/>
              <a:t>2,000–6,000 kg</a:t>
            </a:r>
            <a:r>
              <a:rPr lang="en-GB" dirty="0"/>
              <a:t>. Our Decision Tree model demonstrates a </a:t>
            </a:r>
            <a:r>
              <a:rPr lang="en-GB" b="1" dirty="0"/>
              <a:t>91.6% Precision Score</a:t>
            </a:r>
            <a:r>
              <a:rPr lang="en-GB" dirty="0"/>
              <a:t> for positive landing predictions, allowing us to undercut competitor pricing on insurance.</a:t>
            </a:r>
          </a:p>
          <a:p>
            <a:pPr marL="0" indent="0">
              <a:buFont typeface="Hind"/>
              <a:buNone/>
            </a:pPr>
            <a:endParaRPr lang="en-GB" dirty="0"/>
          </a:p>
          <a:p>
            <a:pPr marL="0" indent="0">
              <a:buFont typeface="Hind"/>
              <a:buNone/>
            </a:pPr>
            <a:r>
              <a:rPr lang="en-GB" b="1" dirty="0"/>
              <a:t>Risk Pricing: </a:t>
            </a:r>
            <a:r>
              <a:rPr lang="en-GB" dirty="0"/>
              <a:t>Apply a </a:t>
            </a:r>
            <a:r>
              <a:rPr lang="en-GB" b="1" dirty="0"/>
              <a:t>20% Risk Premium</a:t>
            </a:r>
            <a:r>
              <a:rPr lang="en-GB" dirty="0"/>
              <a:t> on any GTO mission exceeding 8,000 kg. The data proves these are "expendable-class" risks.</a:t>
            </a:r>
          </a:p>
          <a:p>
            <a:pPr marL="0" indent="0">
              <a:buFont typeface="Hind"/>
              <a:buNone/>
            </a:pPr>
            <a:endParaRPr lang="en-GB" dirty="0"/>
          </a:p>
          <a:p>
            <a:pPr marL="0" indent="0">
              <a:buFont typeface="Hind"/>
              <a:buNone/>
            </a:pPr>
            <a:r>
              <a:rPr lang="en-GB" b="1" dirty="0"/>
              <a:t>Final Verdict: </a:t>
            </a:r>
            <a:r>
              <a:rPr lang="en-GB" dirty="0"/>
              <a:t>The Falcon 9 reuse model is replicable. By adhering to these algorithmic constraints, Space Y can achieve cost parity within 24 months.</a:t>
            </a:r>
          </a:p>
        </p:txBody>
      </p:sp>
    </p:spTree>
    <p:extLst>
      <p:ext uri="{BB962C8B-B14F-4D97-AF65-F5344CB8AC3E}">
        <p14:creationId xmlns:p14="http://schemas.microsoft.com/office/powerpoint/2010/main" val="1730870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8">
          <a:extLst>
            <a:ext uri="{FF2B5EF4-FFF2-40B4-BE49-F238E27FC236}">
              <a16:creationId xmlns:a16="http://schemas.microsoft.com/office/drawing/2014/main" id="{8C9FC308-3679-FCA3-81A8-7C669FFDE2B4}"/>
            </a:ext>
          </a:extLst>
        </p:cNvPr>
        <p:cNvGrpSpPr/>
        <p:nvPr/>
      </p:nvGrpSpPr>
      <p:grpSpPr>
        <a:xfrm>
          <a:off x="0" y="0"/>
          <a:ext cx="0" cy="0"/>
          <a:chOff x="0" y="0"/>
          <a:chExt cx="0" cy="0"/>
        </a:xfrm>
      </p:grpSpPr>
      <p:pic>
        <p:nvPicPr>
          <p:cNvPr id="9" name="Picture 8" descr="A blue and green neon lights&#10;&#10;AI-generated content may be incorrect.">
            <a:extLst>
              <a:ext uri="{FF2B5EF4-FFF2-40B4-BE49-F238E27FC236}">
                <a16:creationId xmlns:a16="http://schemas.microsoft.com/office/drawing/2014/main" id="{7AA20435-B13B-9946-E56B-691006B18AD0}"/>
              </a:ext>
            </a:extLst>
          </p:cNvPr>
          <p:cNvPicPr>
            <a:picLocks noChangeAspect="1"/>
          </p:cNvPicPr>
          <p:nvPr/>
        </p:nvPicPr>
        <p:blipFill>
          <a:blip r:embed="rId3" cstate="screen">
            <a:alphaModFix amt="11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79" name="Google Shape;179;p29">
            <a:extLst>
              <a:ext uri="{FF2B5EF4-FFF2-40B4-BE49-F238E27FC236}">
                <a16:creationId xmlns:a16="http://schemas.microsoft.com/office/drawing/2014/main" id="{F7C20EE0-23EE-6064-0499-ECE25669E4BA}"/>
              </a:ext>
            </a:extLst>
          </p:cNvPr>
          <p:cNvSpPr txBox="1">
            <a:spLocks noGrp="1"/>
          </p:cNvSpPr>
          <p:nvPr>
            <p:ph type="title"/>
          </p:nvPr>
        </p:nvSpPr>
        <p:spPr>
          <a:xfrm>
            <a:off x="228600" y="766500"/>
            <a:ext cx="6204300" cy="29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dirty="0"/>
              <a:t>DATA </a:t>
            </a:r>
            <a:br>
              <a:rPr lang="en-GB" dirty="0"/>
            </a:br>
            <a:r>
              <a:rPr lang="en-GB" dirty="0"/>
              <a:t>PROVENANCE</a:t>
            </a:r>
            <a:endParaRPr dirty="0"/>
          </a:p>
        </p:txBody>
      </p:sp>
      <p:sp>
        <p:nvSpPr>
          <p:cNvPr id="180" name="Google Shape;180;p29">
            <a:extLst>
              <a:ext uri="{FF2B5EF4-FFF2-40B4-BE49-F238E27FC236}">
                <a16:creationId xmlns:a16="http://schemas.microsoft.com/office/drawing/2014/main" id="{5186F7B4-6FE4-9653-51CB-F70D6189D2AA}"/>
              </a:ext>
            </a:extLst>
          </p:cNvPr>
          <p:cNvSpPr txBox="1">
            <a:spLocks noGrp="1"/>
          </p:cNvSpPr>
          <p:nvPr>
            <p:ph type="title" idx="2"/>
          </p:nvPr>
        </p:nvSpPr>
        <p:spPr>
          <a:xfrm>
            <a:off x="7263300" y="803100"/>
            <a:ext cx="1652100" cy="110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1"/>
                </a:solidFill>
              </a:rPr>
              <a:t>06</a:t>
            </a:r>
            <a:endParaRPr dirty="0">
              <a:solidFill>
                <a:schemeClr val="dk1"/>
              </a:solidFill>
            </a:endParaRPr>
          </a:p>
        </p:txBody>
      </p:sp>
      <p:sp>
        <p:nvSpPr>
          <p:cNvPr id="181" name="Google Shape;181;p29">
            <a:extLst>
              <a:ext uri="{FF2B5EF4-FFF2-40B4-BE49-F238E27FC236}">
                <a16:creationId xmlns:a16="http://schemas.microsoft.com/office/drawing/2014/main" id="{BC8779B2-D056-BF01-D3C1-CC7C8C8779D1}"/>
              </a:ext>
            </a:extLst>
          </p:cNvPr>
          <p:cNvSpPr txBox="1">
            <a:spLocks noGrp="1"/>
          </p:cNvSpPr>
          <p:nvPr>
            <p:ph type="subTitle" idx="1"/>
          </p:nvPr>
        </p:nvSpPr>
        <p:spPr>
          <a:xfrm>
            <a:off x="228599" y="4044975"/>
            <a:ext cx="5586413" cy="40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cap="all" dirty="0"/>
              <a:t>Supporting Specifications, Custom Architecture &amp; References</a:t>
            </a:r>
            <a:endParaRPr cap="all" dirty="0"/>
          </a:p>
        </p:txBody>
      </p:sp>
      <p:cxnSp>
        <p:nvCxnSpPr>
          <p:cNvPr id="182" name="Google Shape;182;p29">
            <a:extLst>
              <a:ext uri="{FF2B5EF4-FFF2-40B4-BE49-F238E27FC236}">
                <a16:creationId xmlns:a16="http://schemas.microsoft.com/office/drawing/2014/main" id="{18263F62-B63D-D7CC-3A1F-3C4D5B41CECB}"/>
              </a:ext>
            </a:extLst>
          </p:cNvPr>
          <p:cNvCxnSpPr>
            <a:cxnSpLocks/>
          </p:cNvCxnSpPr>
          <p:nvPr/>
        </p:nvCxnSpPr>
        <p:spPr>
          <a:xfrm>
            <a:off x="-119063" y="4340400"/>
            <a:ext cx="5934075" cy="0"/>
          </a:xfrm>
          <a:prstGeom prst="straightConnector1">
            <a:avLst/>
          </a:prstGeom>
          <a:noFill/>
          <a:ln w="9525" cap="flat" cmpd="sng">
            <a:solidFill>
              <a:srgbClr val="3A4C6B"/>
            </a:solidFill>
            <a:prstDash val="solid"/>
            <a:round/>
            <a:headEnd type="none" w="med" len="med"/>
            <a:tailEnd type="none" w="med" len="med"/>
          </a:ln>
        </p:spPr>
      </p:cxnSp>
    </p:spTree>
    <p:extLst>
      <p:ext uri="{BB962C8B-B14F-4D97-AF65-F5344CB8AC3E}">
        <p14:creationId xmlns:p14="http://schemas.microsoft.com/office/powerpoint/2010/main" val="4010156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F2AF0934-2F12-30D7-B3AB-919D2D494B02}"/>
            </a:ext>
          </a:extLst>
        </p:cNvPr>
        <p:cNvGrpSpPr/>
        <p:nvPr/>
      </p:nvGrpSpPr>
      <p:grpSpPr>
        <a:xfrm>
          <a:off x="0" y="0"/>
          <a:ext cx="0" cy="0"/>
          <a:chOff x="0" y="0"/>
          <a:chExt cx="0" cy="0"/>
        </a:xfrm>
      </p:grpSpPr>
      <p:pic>
        <p:nvPicPr>
          <p:cNvPr id="10" name="Picture 9" descr="A computer screen with multiple computer screens and a rocket&#10;&#10;AI-generated content may be incorrect.">
            <a:extLst>
              <a:ext uri="{FF2B5EF4-FFF2-40B4-BE49-F238E27FC236}">
                <a16:creationId xmlns:a16="http://schemas.microsoft.com/office/drawing/2014/main" id="{647558EE-1388-D876-5ACC-B06F1906FCA9}"/>
              </a:ext>
            </a:extLst>
          </p:cNvPr>
          <p:cNvPicPr>
            <a:picLocks noChangeAspect="1"/>
          </p:cNvPicPr>
          <p:nvPr/>
        </p:nvPicPr>
        <p:blipFill>
          <a:blip r:embed="rId3">
            <a:alphaModFix amt="10000"/>
          </a:blip>
          <a:stretch>
            <a:fillRect/>
          </a:stretch>
        </p:blipFill>
        <p:spPr>
          <a:xfrm>
            <a:off x="0" y="0"/>
            <a:ext cx="9144000" cy="5143500"/>
          </a:xfrm>
          <a:prstGeom prst="rect">
            <a:avLst/>
          </a:prstGeom>
        </p:spPr>
      </p:pic>
      <p:sp>
        <p:nvSpPr>
          <p:cNvPr id="194" name="Google Shape;194;p31">
            <a:extLst>
              <a:ext uri="{FF2B5EF4-FFF2-40B4-BE49-F238E27FC236}">
                <a16:creationId xmlns:a16="http://schemas.microsoft.com/office/drawing/2014/main" id="{3724A7A8-0B68-BB1C-7CF9-3CBDD6D25B4A}"/>
              </a:ext>
            </a:extLst>
          </p:cNvPr>
          <p:cNvSpPr txBox="1">
            <a:spLocks noGrp="1"/>
          </p:cNvSpPr>
          <p:nvPr>
            <p:ph type="title"/>
          </p:nvPr>
        </p:nvSpPr>
        <p:spPr>
          <a:xfrm>
            <a:off x="228601" y="228600"/>
            <a:ext cx="45862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Appendix A </a:t>
            </a:r>
            <a:br>
              <a:rPr lang="en-GB" dirty="0"/>
            </a:br>
            <a:r>
              <a:rPr lang="en-GB" dirty="0"/>
              <a:t>Engineering &amp; Architecture</a:t>
            </a:r>
            <a:endParaRPr dirty="0"/>
          </a:p>
        </p:txBody>
      </p:sp>
      <p:sp>
        <p:nvSpPr>
          <p:cNvPr id="2" name="Google Shape;196;p31">
            <a:extLst>
              <a:ext uri="{FF2B5EF4-FFF2-40B4-BE49-F238E27FC236}">
                <a16:creationId xmlns:a16="http://schemas.microsoft.com/office/drawing/2014/main" id="{C22C149F-1ED9-9920-A269-CE579E447C01}"/>
              </a:ext>
            </a:extLst>
          </p:cNvPr>
          <p:cNvSpPr txBox="1">
            <a:spLocks/>
          </p:cNvSpPr>
          <p:nvPr/>
        </p:nvSpPr>
        <p:spPr>
          <a:xfrm>
            <a:off x="228601" y="1358522"/>
            <a:ext cx="5119687" cy="703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b="1" dirty="0"/>
              <a:t>Modular Application Design: </a:t>
            </a:r>
            <a:r>
              <a:rPr lang="en-GB" dirty="0"/>
              <a:t>Unlike standard implementations, we refactored the Dash application to strictly separate Business Logic from UI Layout.</a:t>
            </a:r>
          </a:p>
        </p:txBody>
      </p:sp>
      <p:sp>
        <p:nvSpPr>
          <p:cNvPr id="3" name="Google Shape;196;p31">
            <a:extLst>
              <a:ext uri="{FF2B5EF4-FFF2-40B4-BE49-F238E27FC236}">
                <a16:creationId xmlns:a16="http://schemas.microsoft.com/office/drawing/2014/main" id="{DA7DB823-CA7B-DB56-8D5E-B5EFB873BDE0}"/>
              </a:ext>
            </a:extLst>
          </p:cNvPr>
          <p:cNvSpPr txBox="1">
            <a:spLocks/>
          </p:cNvSpPr>
          <p:nvPr/>
        </p:nvSpPr>
        <p:spPr>
          <a:xfrm>
            <a:off x="5576889" y="2112817"/>
            <a:ext cx="3194353" cy="16638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Custom Logic: Modular Chart Generation</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def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build_scatter_chart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site,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payload_range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Logic 1: Filter by Payload Range (Slider)</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low, high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payload_range</a:t>
            </a:r>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mask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'Payload Mass (kg)'</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&gt;= low) &amp;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'Payload Mass (kg)'</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&lt;= high)</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[mask]</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Logic 2: Conditional Filter by Site (Dropdown)</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if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site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'ALL'</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'Launch Site'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site]</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title = </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f"Success</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 by Payload for </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{site}</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else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title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"Success by Payload for All Sites"</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return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px.scatter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filtered_df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p:txBody>
      </p:sp>
      <p:sp>
        <p:nvSpPr>
          <p:cNvPr id="4" name="Google Shape;196;p31">
            <a:extLst>
              <a:ext uri="{FF2B5EF4-FFF2-40B4-BE49-F238E27FC236}">
                <a16:creationId xmlns:a16="http://schemas.microsoft.com/office/drawing/2014/main" id="{2BBDF389-AA43-BFBD-9E55-0985B2072E3B}"/>
              </a:ext>
            </a:extLst>
          </p:cNvPr>
          <p:cNvSpPr txBox="1">
            <a:spLocks/>
          </p:cNvSpPr>
          <p:nvPr/>
        </p:nvSpPr>
        <p:spPr>
          <a:xfrm>
            <a:off x="571323" y="2062172"/>
            <a:ext cx="4776965" cy="12749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Decoupling: </a:t>
            </a:r>
            <a:r>
              <a:rPr lang="en-GB" sz="1100" dirty="0"/>
              <a:t>By abstracting chart generation into standalone functions (e.g., </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build_scatter_chart</a:t>
            </a:r>
            <a:r>
              <a:rPr lang="en-GB" sz="1100" dirty="0"/>
              <a:t>), we reduced the callback complexity and improved code maintainability.</a:t>
            </a:r>
          </a:p>
          <a:p>
            <a:pPr marL="0" indent="0"/>
            <a:endParaRPr lang="en-GB" sz="1100" dirty="0"/>
          </a:p>
          <a:p>
            <a:pPr marL="0" indent="0"/>
            <a:r>
              <a:rPr lang="en-GB" sz="1100" b="1" dirty="0"/>
              <a:t>Scalability: </a:t>
            </a:r>
            <a:r>
              <a:rPr lang="en-GB" sz="1100" dirty="0"/>
              <a:t>This structure allows for unit testing of specific chart logic without running the full web server.</a:t>
            </a:r>
          </a:p>
        </p:txBody>
      </p:sp>
      <p:sp>
        <p:nvSpPr>
          <p:cNvPr id="5" name="Google Shape;196;p31">
            <a:extLst>
              <a:ext uri="{FF2B5EF4-FFF2-40B4-BE49-F238E27FC236}">
                <a16:creationId xmlns:a16="http://schemas.microsoft.com/office/drawing/2014/main" id="{9DB2FC86-0ECF-6661-2BB1-6D40E4F8B8BA}"/>
              </a:ext>
            </a:extLst>
          </p:cNvPr>
          <p:cNvSpPr txBox="1">
            <a:spLocks/>
          </p:cNvSpPr>
          <p:nvPr/>
        </p:nvSpPr>
        <p:spPr>
          <a:xfrm>
            <a:off x="228601" y="3541122"/>
            <a:ext cx="5119687" cy="703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b="1" dirty="0"/>
              <a:t>Robust Data Ingestion: </a:t>
            </a:r>
            <a:r>
              <a:rPr lang="en-GB" dirty="0"/>
              <a:t>We implemented dynamic exception handling during the web scraping phase (</a:t>
            </a:r>
            <a:r>
              <a:rPr lang="en-GB" sz="1000" dirty="0" err="1">
                <a:latin typeface="JetBrainsMono NF" panose="02000009000000000000" pitchFamily="50" charset="0"/>
                <a:ea typeface="JetBrainsMono NF" panose="02000009000000000000" pitchFamily="50" charset="0"/>
                <a:cs typeface="JetBrainsMono NF" panose="02000009000000000000" pitchFamily="50" charset="0"/>
              </a:rPr>
              <a:t>BeautifulSoup</a:t>
            </a:r>
            <a:r>
              <a:rPr lang="en-GB" dirty="0"/>
              <a:t>).</a:t>
            </a:r>
          </a:p>
        </p:txBody>
      </p:sp>
      <p:sp>
        <p:nvSpPr>
          <p:cNvPr id="6" name="Google Shape;196;p31">
            <a:extLst>
              <a:ext uri="{FF2B5EF4-FFF2-40B4-BE49-F238E27FC236}">
                <a16:creationId xmlns:a16="http://schemas.microsoft.com/office/drawing/2014/main" id="{A976133C-4169-EA3F-A80F-D64C7E24B56D}"/>
              </a:ext>
            </a:extLst>
          </p:cNvPr>
          <p:cNvSpPr txBox="1">
            <a:spLocks/>
          </p:cNvSpPr>
          <p:nvPr/>
        </p:nvSpPr>
        <p:spPr>
          <a:xfrm>
            <a:off x="571323" y="4125700"/>
            <a:ext cx="4776965" cy="703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Edge Case Management: </a:t>
            </a:r>
            <a:r>
              <a:rPr lang="en-GB" sz="1100" dirty="0"/>
              <a:t>Added conditional logic to handle missing </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&lt;a&gt;</a:t>
            </a:r>
            <a:r>
              <a:rPr lang="en-GB" sz="1100" dirty="0"/>
              <a:t> tags for customer names, preventing pipeline failures when encountering incomplete HTML rows.</a:t>
            </a:r>
          </a:p>
        </p:txBody>
      </p:sp>
    </p:spTree>
    <p:extLst>
      <p:ext uri="{BB962C8B-B14F-4D97-AF65-F5344CB8AC3E}">
        <p14:creationId xmlns:p14="http://schemas.microsoft.com/office/powerpoint/2010/main" val="3591304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FFBA81EC-9945-D94E-55A9-6EFFB25B21D1}"/>
            </a:ext>
          </a:extLst>
        </p:cNvPr>
        <p:cNvGrpSpPr/>
        <p:nvPr/>
      </p:nvGrpSpPr>
      <p:grpSpPr>
        <a:xfrm>
          <a:off x="0" y="0"/>
          <a:ext cx="0" cy="0"/>
          <a:chOff x="0" y="0"/>
          <a:chExt cx="0" cy="0"/>
        </a:xfrm>
      </p:grpSpPr>
      <p:pic>
        <p:nvPicPr>
          <p:cNvPr id="10" name="Picture 9" descr="A computer screen with multiple computer screens and a rocket&#10;&#10;AI-generated content may be incorrect.">
            <a:extLst>
              <a:ext uri="{FF2B5EF4-FFF2-40B4-BE49-F238E27FC236}">
                <a16:creationId xmlns:a16="http://schemas.microsoft.com/office/drawing/2014/main" id="{8580BB87-5358-C24B-F691-D7215F63DC70}"/>
              </a:ext>
            </a:extLst>
          </p:cNvPr>
          <p:cNvPicPr>
            <a:picLocks noChangeAspect="1"/>
          </p:cNvPicPr>
          <p:nvPr/>
        </p:nvPicPr>
        <p:blipFill>
          <a:blip r:embed="rId3">
            <a:alphaModFix amt="10000"/>
          </a:blip>
          <a:stretch>
            <a:fillRect/>
          </a:stretch>
        </p:blipFill>
        <p:spPr>
          <a:xfrm>
            <a:off x="0" y="0"/>
            <a:ext cx="9144000" cy="5143500"/>
          </a:xfrm>
          <a:prstGeom prst="rect">
            <a:avLst/>
          </a:prstGeom>
        </p:spPr>
      </p:pic>
      <p:sp>
        <p:nvSpPr>
          <p:cNvPr id="194" name="Google Shape;194;p31">
            <a:extLst>
              <a:ext uri="{FF2B5EF4-FFF2-40B4-BE49-F238E27FC236}">
                <a16:creationId xmlns:a16="http://schemas.microsoft.com/office/drawing/2014/main" id="{34E672AE-D1A6-89C5-98D9-A9122B5D9180}"/>
              </a:ext>
            </a:extLst>
          </p:cNvPr>
          <p:cNvSpPr txBox="1">
            <a:spLocks noGrp="1"/>
          </p:cNvSpPr>
          <p:nvPr>
            <p:ph type="title"/>
          </p:nvPr>
        </p:nvSpPr>
        <p:spPr>
          <a:xfrm>
            <a:off x="228601" y="228600"/>
            <a:ext cx="45862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Appendix B </a:t>
            </a:r>
            <a:br>
              <a:rPr lang="en-GB" dirty="0"/>
            </a:br>
            <a:r>
              <a:rPr lang="en-GB" dirty="0"/>
              <a:t>References &amp; Tech Stack</a:t>
            </a:r>
            <a:endParaRPr dirty="0"/>
          </a:p>
        </p:txBody>
      </p:sp>
      <p:sp>
        <p:nvSpPr>
          <p:cNvPr id="11" name="Google Shape;237;p35">
            <a:extLst>
              <a:ext uri="{FF2B5EF4-FFF2-40B4-BE49-F238E27FC236}">
                <a16:creationId xmlns:a16="http://schemas.microsoft.com/office/drawing/2014/main" id="{2F86A8DD-EF29-1A9C-47E6-B9CC4DD08074}"/>
              </a:ext>
            </a:extLst>
          </p:cNvPr>
          <p:cNvSpPr txBox="1"/>
          <p:nvPr/>
        </p:nvSpPr>
        <p:spPr>
          <a:xfrm>
            <a:off x="766268" y="2109567"/>
            <a:ext cx="2173200" cy="200522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a:solidFill>
                  <a:schemeClr val="dk1"/>
                </a:solidFill>
                <a:latin typeface="Hind"/>
                <a:ea typeface="Hind"/>
                <a:cs typeface="Hind"/>
                <a:sym typeface="Hind"/>
              </a:rPr>
              <a:t>SpaceX REST API: </a:t>
            </a:r>
          </a:p>
          <a:p>
            <a:pPr marL="0" lvl="0" indent="0" algn="ctr" rtl="0">
              <a:spcBef>
                <a:spcPts val="0"/>
              </a:spcBef>
              <a:spcAft>
                <a:spcPts val="0"/>
              </a:spcAft>
              <a:buNone/>
            </a:pPr>
            <a:r>
              <a:rPr lang="en-GB" sz="1000" dirty="0">
                <a:solidFill>
                  <a:schemeClr val="dk1"/>
                </a:solidFill>
                <a:latin typeface="Hind"/>
                <a:ea typeface="Hind"/>
                <a:cs typeface="Hind"/>
                <a:sym typeface="Hind"/>
              </a:rPr>
              <a:t>Public Launch Manifest (Version 4.0.0).</a:t>
            </a:r>
          </a:p>
          <a:p>
            <a:pPr marL="0" lvl="0" indent="0" algn="ctr" rtl="0">
              <a:spcBef>
                <a:spcPts val="0"/>
              </a:spcBef>
              <a:spcAft>
                <a:spcPts val="0"/>
              </a:spcAft>
              <a:buNone/>
            </a:pPr>
            <a:endParaRPr lang="en-GB" sz="1000" dirty="0">
              <a:solidFill>
                <a:schemeClr val="dk1"/>
              </a:solidFill>
              <a:latin typeface="Hind"/>
              <a:ea typeface="Hind"/>
              <a:cs typeface="Hind"/>
              <a:sym typeface="Hind"/>
            </a:endParaRPr>
          </a:p>
          <a:p>
            <a:pPr marL="0" lvl="0" indent="0" algn="ctr" rtl="0">
              <a:spcBef>
                <a:spcPts val="0"/>
              </a:spcBef>
              <a:spcAft>
                <a:spcPts val="0"/>
              </a:spcAft>
              <a:buNone/>
            </a:pPr>
            <a:r>
              <a:rPr lang="en-GB" sz="1000" b="1" dirty="0">
                <a:solidFill>
                  <a:schemeClr val="dk1"/>
                </a:solidFill>
                <a:latin typeface="Hind"/>
                <a:ea typeface="Hind"/>
                <a:cs typeface="Hind"/>
                <a:sym typeface="Hind"/>
              </a:rPr>
              <a:t>Wikipedia: </a:t>
            </a:r>
          </a:p>
          <a:p>
            <a:pPr marL="0" lvl="0" indent="0" algn="ctr" rtl="0">
              <a:spcBef>
                <a:spcPts val="0"/>
              </a:spcBef>
              <a:spcAft>
                <a:spcPts val="0"/>
              </a:spcAft>
              <a:buNone/>
            </a:pPr>
            <a:r>
              <a:rPr lang="en-GB" sz="1000" dirty="0">
                <a:solidFill>
                  <a:schemeClr val="dk1"/>
                </a:solidFill>
                <a:latin typeface="Hind"/>
                <a:ea typeface="Hind"/>
                <a:cs typeface="Hind"/>
                <a:sym typeface="Hind"/>
              </a:rPr>
              <a:t>"List of Falcon 9 and Falcon Heavy launches" (Web Scraped via </a:t>
            </a:r>
            <a:r>
              <a:rPr lang="en-GB" sz="1000" dirty="0" err="1">
                <a:solidFill>
                  <a:schemeClr val="dk1"/>
                </a:solidFill>
                <a:latin typeface="Hind"/>
                <a:ea typeface="Hind"/>
                <a:cs typeface="Hind"/>
                <a:sym typeface="Hind"/>
              </a:rPr>
              <a:t>BeautifulSoup</a:t>
            </a:r>
            <a:r>
              <a:rPr lang="en-GB" sz="1000" dirty="0">
                <a:solidFill>
                  <a:schemeClr val="dk1"/>
                </a:solidFill>
                <a:latin typeface="Hind"/>
                <a:ea typeface="Hind"/>
                <a:cs typeface="Hind"/>
                <a:sym typeface="Hind"/>
              </a:rPr>
              <a:t>).</a:t>
            </a:r>
          </a:p>
          <a:p>
            <a:pPr marL="0" lvl="0" indent="0" algn="ctr" rtl="0">
              <a:spcBef>
                <a:spcPts val="0"/>
              </a:spcBef>
              <a:spcAft>
                <a:spcPts val="0"/>
              </a:spcAft>
              <a:buNone/>
            </a:pPr>
            <a:endParaRPr lang="en-GB" sz="1000" dirty="0">
              <a:solidFill>
                <a:schemeClr val="dk1"/>
              </a:solidFill>
              <a:latin typeface="Hind"/>
              <a:ea typeface="Hind"/>
              <a:cs typeface="Hind"/>
              <a:sym typeface="Hind"/>
            </a:endParaRPr>
          </a:p>
          <a:p>
            <a:pPr marL="0" lvl="0" indent="0" algn="ctr" rtl="0">
              <a:spcBef>
                <a:spcPts val="0"/>
              </a:spcBef>
              <a:spcAft>
                <a:spcPts val="0"/>
              </a:spcAft>
              <a:buNone/>
            </a:pPr>
            <a:r>
              <a:rPr lang="en-GB" sz="1000" b="1" dirty="0">
                <a:solidFill>
                  <a:schemeClr val="dk1"/>
                </a:solidFill>
                <a:latin typeface="Hind"/>
                <a:ea typeface="Hind"/>
                <a:cs typeface="Hind"/>
                <a:sym typeface="Hind"/>
              </a:rPr>
              <a:t>Space-Track.org: </a:t>
            </a:r>
          </a:p>
          <a:p>
            <a:pPr marL="0" lvl="0" indent="0" algn="ctr" rtl="0">
              <a:spcBef>
                <a:spcPts val="0"/>
              </a:spcBef>
              <a:spcAft>
                <a:spcPts val="0"/>
              </a:spcAft>
              <a:buNone/>
            </a:pPr>
            <a:r>
              <a:rPr lang="en-GB" sz="1000" dirty="0">
                <a:solidFill>
                  <a:schemeClr val="dk1"/>
                </a:solidFill>
                <a:latin typeface="Hind"/>
                <a:ea typeface="Hind"/>
                <a:cs typeface="Hind"/>
                <a:sym typeface="Hind"/>
              </a:rPr>
              <a:t>Geospatial orbital elements for Launch Site mapping.</a:t>
            </a:r>
            <a:endParaRPr sz="1000" dirty="0">
              <a:solidFill>
                <a:schemeClr val="dk1"/>
              </a:solidFill>
              <a:latin typeface="Hind"/>
              <a:ea typeface="Hind"/>
              <a:cs typeface="Hind"/>
              <a:sym typeface="Hind"/>
            </a:endParaRPr>
          </a:p>
        </p:txBody>
      </p:sp>
      <p:sp>
        <p:nvSpPr>
          <p:cNvPr id="12" name="Google Shape;238;p35">
            <a:extLst>
              <a:ext uri="{FF2B5EF4-FFF2-40B4-BE49-F238E27FC236}">
                <a16:creationId xmlns:a16="http://schemas.microsoft.com/office/drawing/2014/main" id="{176E2F54-21E1-3C42-7B8D-31EEB123E103}"/>
              </a:ext>
            </a:extLst>
          </p:cNvPr>
          <p:cNvSpPr txBox="1"/>
          <p:nvPr/>
        </p:nvSpPr>
        <p:spPr>
          <a:xfrm>
            <a:off x="766268" y="1702275"/>
            <a:ext cx="2173200" cy="43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dirty="0">
                <a:solidFill>
                  <a:schemeClr val="dk1"/>
                </a:solidFill>
                <a:latin typeface="Space Grotesk"/>
                <a:ea typeface="Space Grotesk"/>
                <a:cs typeface="Space Grotesk"/>
                <a:sym typeface="Space Grotesk"/>
              </a:rPr>
              <a:t>Primary Data</a:t>
            </a:r>
            <a:endParaRPr sz="1600" b="1" dirty="0">
              <a:solidFill>
                <a:schemeClr val="dk1"/>
              </a:solidFill>
              <a:latin typeface="Space Grotesk"/>
              <a:ea typeface="Space Grotesk"/>
              <a:cs typeface="Space Grotesk"/>
              <a:sym typeface="Space Grotesk"/>
            </a:endParaRPr>
          </a:p>
        </p:txBody>
      </p:sp>
      <p:sp>
        <p:nvSpPr>
          <p:cNvPr id="13" name="Google Shape;239;p35">
            <a:extLst>
              <a:ext uri="{FF2B5EF4-FFF2-40B4-BE49-F238E27FC236}">
                <a16:creationId xmlns:a16="http://schemas.microsoft.com/office/drawing/2014/main" id="{1A0E9B12-35FD-CE4F-478F-BD6C75DAAE0F}"/>
              </a:ext>
            </a:extLst>
          </p:cNvPr>
          <p:cNvSpPr txBox="1"/>
          <p:nvPr/>
        </p:nvSpPr>
        <p:spPr>
          <a:xfrm>
            <a:off x="3485400" y="2109568"/>
            <a:ext cx="2173200" cy="209571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a:solidFill>
                  <a:schemeClr val="dk1"/>
                </a:solidFill>
                <a:latin typeface="Hind"/>
                <a:ea typeface="Hind"/>
                <a:cs typeface="Hind"/>
                <a:sym typeface="Hind"/>
              </a:rPr>
              <a:t>Language: </a:t>
            </a:r>
          </a:p>
          <a:p>
            <a:pPr marL="0" lvl="0" indent="0" algn="ctr" rtl="0">
              <a:spcBef>
                <a:spcPts val="0"/>
              </a:spcBef>
              <a:spcAft>
                <a:spcPts val="0"/>
              </a:spcAft>
              <a:buNone/>
            </a:pPr>
            <a:r>
              <a:rPr lang="en-GB" sz="1000" dirty="0">
                <a:solidFill>
                  <a:schemeClr val="dk1"/>
                </a:solidFill>
                <a:latin typeface="Hind"/>
                <a:ea typeface="Hind"/>
                <a:cs typeface="Hind"/>
                <a:sym typeface="Hind"/>
              </a:rPr>
              <a:t>Python 3.9</a:t>
            </a:r>
          </a:p>
          <a:p>
            <a:pPr marL="0" lvl="0" indent="0" algn="ctr" rtl="0">
              <a:spcBef>
                <a:spcPts val="0"/>
              </a:spcBef>
              <a:spcAft>
                <a:spcPts val="0"/>
              </a:spcAft>
              <a:buNone/>
            </a:pPr>
            <a:endParaRPr lang="en-GB" sz="1000" dirty="0">
              <a:solidFill>
                <a:schemeClr val="dk1"/>
              </a:solidFill>
              <a:latin typeface="Hind"/>
              <a:ea typeface="Hind"/>
              <a:cs typeface="Hind"/>
              <a:sym typeface="Hind"/>
            </a:endParaRPr>
          </a:p>
          <a:p>
            <a:pPr marL="0" lvl="0" indent="0" algn="ctr" rtl="0">
              <a:spcBef>
                <a:spcPts val="0"/>
              </a:spcBef>
              <a:spcAft>
                <a:spcPts val="0"/>
              </a:spcAft>
              <a:buNone/>
            </a:pPr>
            <a:r>
              <a:rPr lang="en-GB" sz="1000" b="1" dirty="0">
                <a:solidFill>
                  <a:schemeClr val="dk1"/>
                </a:solidFill>
                <a:latin typeface="Hind"/>
                <a:ea typeface="Hind"/>
                <a:cs typeface="Hind"/>
                <a:sym typeface="Hind"/>
              </a:rPr>
              <a:t>Visualisation: </a:t>
            </a:r>
          </a:p>
          <a:p>
            <a:pPr marL="0" lvl="0" indent="0" algn="ctr" rtl="0">
              <a:spcBef>
                <a:spcPts val="0"/>
              </a:spcBef>
              <a:spcAft>
                <a:spcPts val="0"/>
              </a:spcAft>
              <a:buNone/>
            </a:pPr>
            <a:r>
              <a:rPr lang="en-GB" sz="1000" dirty="0">
                <a:solidFill>
                  <a:schemeClr val="dk1"/>
                </a:solidFill>
                <a:latin typeface="Hind"/>
                <a:ea typeface="Hind"/>
                <a:cs typeface="Hind"/>
                <a:sym typeface="Hind"/>
              </a:rPr>
              <a:t>Matplotlib, Seaborn, Folium</a:t>
            </a:r>
          </a:p>
          <a:p>
            <a:pPr marL="0" lvl="0" indent="0" algn="ctr" rtl="0">
              <a:spcBef>
                <a:spcPts val="0"/>
              </a:spcBef>
              <a:spcAft>
                <a:spcPts val="0"/>
              </a:spcAft>
              <a:buNone/>
            </a:pPr>
            <a:endParaRPr lang="en-GB" sz="1000" dirty="0">
              <a:solidFill>
                <a:schemeClr val="dk1"/>
              </a:solidFill>
              <a:latin typeface="Hind"/>
              <a:ea typeface="Hind"/>
              <a:cs typeface="Hind"/>
              <a:sym typeface="Hind"/>
            </a:endParaRPr>
          </a:p>
          <a:p>
            <a:pPr marL="0" lvl="0" indent="0" algn="ctr" rtl="0">
              <a:spcBef>
                <a:spcPts val="0"/>
              </a:spcBef>
              <a:spcAft>
                <a:spcPts val="0"/>
              </a:spcAft>
              <a:buNone/>
            </a:pPr>
            <a:r>
              <a:rPr lang="en-GB" sz="1000" b="1" dirty="0">
                <a:solidFill>
                  <a:schemeClr val="dk1"/>
                </a:solidFill>
                <a:latin typeface="Hind"/>
                <a:ea typeface="Hind"/>
                <a:cs typeface="Hind"/>
                <a:sym typeface="Hind"/>
              </a:rPr>
              <a:t>Dashboarding: </a:t>
            </a:r>
          </a:p>
          <a:p>
            <a:pPr marL="0" lvl="0" indent="0" algn="ctr" rtl="0">
              <a:spcBef>
                <a:spcPts val="0"/>
              </a:spcBef>
              <a:spcAft>
                <a:spcPts val="0"/>
              </a:spcAft>
              <a:buNone/>
            </a:pPr>
            <a:r>
              <a:rPr lang="en-GB" sz="1000" dirty="0" err="1">
                <a:solidFill>
                  <a:schemeClr val="dk1"/>
                </a:solidFill>
                <a:latin typeface="Hind"/>
                <a:ea typeface="Hind"/>
                <a:cs typeface="Hind"/>
                <a:sym typeface="Hind"/>
              </a:rPr>
              <a:t>Plotly</a:t>
            </a:r>
            <a:r>
              <a:rPr lang="en-GB" sz="1000" dirty="0">
                <a:solidFill>
                  <a:schemeClr val="dk1"/>
                </a:solidFill>
                <a:latin typeface="Hind"/>
                <a:ea typeface="Hind"/>
                <a:cs typeface="Hind"/>
                <a:sym typeface="Hind"/>
              </a:rPr>
              <a:t> Dash (React.js wrapper)</a:t>
            </a:r>
          </a:p>
          <a:p>
            <a:pPr marL="0" lvl="0" indent="0" algn="ctr" rtl="0">
              <a:spcBef>
                <a:spcPts val="0"/>
              </a:spcBef>
              <a:spcAft>
                <a:spcPts val="0"/>
              </a:spcAft>
              <a:buNone/>
            </a:pPr>
            <a:endParaRPr lang="en-GB" sz="1000" dirty="0">
              <a:solidFill>
                <a:schemeClr val="dk1"/>
              </a:solidFill>
              <a:latin typeface="Hind"/>
              <a:ea typeface="Hind"/>
              <a:cs typeface="Hind"/>
              <a:sym typeface="Hind"/>
            </a:endParaRPr>
          </a:p>
          <a:p>
            <a:pPr marL="0" lvl="0" indent="0" algn="ctr" rtl="0">
              <a:spcBef>
                <a:spcPts val="0"/>
              </a:spcBef>
              <a:spcAft>
                <a:spcPts val="0"/>
              </a:spcAft>
              <a:buNone/>
            </a:pPr>
            <a:r>
              <a:rPr lang="en-GB" sz="1000" b="1" dirty="0">
                <a:solidFill>
                  <a:schemeClr val="dk1"/>
                </a:solidFill>
                <a:latin typeface="Hind"/>
                <a:ea typeface="Hind"/>
                <a:cs typeface="Hind"/>
                <a:sym typeface="Hind"/>
              </a:rPr>
              <a:t>Machine Learning: </a:t>
            </a:r>
          </a:p>
          <a:p>
            <a:pPr marL="0" lvl="0" indent="0" algn="ctr" rtl="0">
              <a:spcBef>
                <a:spcPts val="0"/>
              </a:spcBef>
              <a:spcAft>
                <a:spcPts val="0"/>
              </a:spcAft>
              <a:buNone/>
            </a:pPr>
            <a:r>
              <a:rPr lang="en-GB" sz="1000" dirty="0">
                <a:solidFill>
                  <a:schemeClr val="dk1"/>
                </a:solidFill>
                <a:latin typeface="Hind"/>
                <a:ea typeface="Hind"/>
                <a:cs typeface="Hind"/>
                <a:sym typeface="Hind"/>
              </a:rPr>
              <a:t>Scikit-Learn (</a:t>
            </a:r>
            <a:r>
              <a:rPr lang="en-GB" sz="1000" dirty="0" err="1">
                <a:solidFill>
                  <a:schemeClr val="dk1"/>
                </a:solidFill>
                <a:latin typeface="Hind"/>
                <a:ea typeface="Hind"/>
                <a:cs typeface="Hind"/>
                <a:sym typeface="Hind"/>
              </a:rPr>
              <a:t>GridSearchCV</a:t>
            </a:r>
            <a:r>
              <a:rPr lang="en-GB" sz="1000" dirty="0">
                <a:solidFill>
                  <a:schemeClr val="dk1"/>
                </a:solidFill>
                <a:latin typeface="Hind"/>
                <a:ea typeface="Hind"/>
                <a:cs typeface="Hind"/>
                <a:sym typeface="Hind"/>
              </a:rPr>
              <a:t>, </a:t>
            </a:r>
            <a:r>
              <a:rPr lang="en-GB" sz="1000" dirty="0" err="1">
                <a:solidFill>
                  <a:schemeClr val="dk1"/>
                </a:solidFill>
                <a:latin typeface="Hind"/>
                <a:ea typeface="Hind"/>
                <a:cs typeface="Hind"/>
                <a:sym typeface="Hind"/>
              </a:rPr>
              <a:t>DecisionTree</a:t>
            </a:r>
            <a:r>
              <a:rPr lang="en-GB" sz="1000" dirty="0">
                <a:solidFill>
                  <a:schemeClr val="dk1"/>
                </a:solidFill>
                <a:latin typeface="Hind"/>
                <a:ea typeface="Hind"/>
                <a:cs typeface="Hind"/>
                <a:sym typeface="Hind"/>
              </a:rPr>
              <a:t>)</a:t>
            </a:r>
            <a:endParaRPr sz="1000" dirty="0">
              <a:solidFill>
                <a:schemeClr val="dk1"/>
              </a:solidFill>
              <a:latin typeface="Hind"/>
              <a:ea typeface="Hind"/>
              <a:cs typeface="Hind"/>
              <a:sym typeface="Hind"/>
            </a:endParaRPr>
          </a:p>
        </p:txBody>
      </p:sp>
      <p:sp>
        <p:nvSpPr>
          <p:cNvPr id="14" name="Google Shape;240;p35">
            <a:extLst>
              <a:ext uri="{FF2B5EF4-FFF2-40B4-BE49-F238E27FC236}">
                <a16:creationId xmlns:a16="http://schemas.microsoft.com/office/drawing/2014/main" id="{23C80630-F9EC-F1CC-0BAB-3A04A4698066}"/>
              </a:ext>
            </a:extLst>
          </p:cNvPr>
          <p:cNvSpPr txBox="1"/>
          <p:nvPr/>
        </p:nvSpPr>
        <p:spPr>
          <a:xfrm>
            <a:off x="3152011" y="1702275"/>
            <a:ext cx="2839201" cy="43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dirty="0">
                <a:solidFill>
                  <a:schemeClr val="dk1"/>
                </a:solidFill>
                <a:latin typeface="Space Grotesk"/>
                <a:ea typeface="Space Grotesk"/>
                <a:cs typeface="Space Grotesk"/>
                <a:sym typeface="Space Grotesk"/>
              </a:rPr>
              <a:t>Development Environment</a:t>
            </a:r>
            <a:endParaRPr sz="1600" b="1" dirty="0">
              <a:solidFill>
                <a:schemeClr val="dk1"/>
              </a:solidFill>
              <a:latin typeface="Space Grotesk"/>
              <a:ea typeface="Space Grotesk"/>
              <a:cs typeface="Space Grotesk"/>
              <a:sym typeface="Space Grotesk"/>
            </a:endParaRPr>
          </a:p>
        </p:txBody>
      </p:sp>
      <p:sp>
        <p:nvSpPr>
          <p:cNvPr id="15" name="Google Shape;241;p35">
            <a:extLst>
              <a:ext uri="{FF2B5EF4-FFF2-40B4-BE49-F238E27FC236}">
                <a16:creationId xmlns:a16="http://schemas.microsoft.com/office/drawing/2014/main" id="{7428A63E-69E1-4FE5-0543-D80E5A97CE99}"/>
              </a:ext>
            </a:extLst>
          </p:cNvPr>
          <p:cNvSpPr txBox="1"/>
          <p:nvPr/>
        </p:nvSpPr>
        <p:spPr>
          <a:xfrm>
            <a:off x="6204532" y="2109567"/>
            <a:ext cx="2173200" cy="279579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b="1" dirty="0">
                <a:solidFill>
                  <a:schemeClr val="dk1"/>
                </a:solidFill>
                <a:latin typeface="Hind"/>
                <a:ea typeface="Hind"/>
                <a:cs typeface="Hind"/>
                <a:sym typeface="Hind"/>
              </a:rPr>
              <a:t>Class 1: </a:t>
            </a:r>
          </a:p>
          <a:p>
            <a:pPr marL="0" lvl="0" indent="0" algn="ctr" rtl="0">
              <a:spcBef>
                <a:spcPts val="0"/>
              </a:spcBef>
              <a:spcAft>
                <a:spcPts val="0"/>
              </a:spcAft>
              <a:buNone/>
            </a:pPr>
            <a:r>
              <a:rPr lang="en-GB" sz="1000" dirty="0">
                <a:solidFill>
                  <a:schemeClr val="dk1"/>
                </a:solidFill>
                <a:latin typeface="Hind"/>
                <a:ea typeface="Hind"/>
                <a:cs typeface="Hind"/>
                <a:sym typeface="Hind"/>
              </a:rPr>
              <a:t>Successful Landing (Ocean or Ground Pad).</a:t>
            </a:r>
          </a:p>
          <a:p>
            <a:pPr marL="0" lvl="0" indent="0" algn="ctr" rtl="0">
              <a:spcBef>
                <a:spcPts val="0"/>
              </a:spcBef>
              <a:spcAft>
                <a:spcPts val="0"/>
              </a:spcAft>
              <a:buNone/>
            </a:pPr>
            <a:endParaRPr lang="en-GB" sz="1000" dirty="0">
              <a:solidFill>
                <a:schemeClr val="dk1"/>
              </a:solidFill>
              <a:latin typeface="Hind"/>
              <a:ea typeface="Hind"/>
              <a:cs typeface="Hind"/>
              <a:sym typeface="Hind"/>
            </a:endParaRPr>
          </a:p>
          <a:p>
            <a:pPr marL="0" lvl="0" indent="0" algn="ctr" rtl="0">
              <a:spcBef>
                <a:spcPts val="0"/>
              </a:spcBef>
              <a:spcAft>
                <a:spcPts val="0"/>
              </a:spcAft>
              <a:buNone/>
            </a:pPr>
            <a:r>
              <a:rPr lang="en-GB" sz="1000" b="1" dirty="0">
                <a:solidFill>
                  <a:schemeClr val="dk1"/>
                </a:solidFill>
                <a:latin typeface="Hind"/>
                <a:ea typeface="Hind"/>
                <a:cs typeface="Hind"/>
                <a:sym typeface="Hind"/>
              </a:rPr>
              <a:t>Class 0: </a:t>
            </a:r>
          </a:p>
          <a:p>
            <a:pPr marL="0" lvl="0" indent="0" algn="ctr" rtl="0">
              <a:spcBef>
                <a:spcPts val="0"/>
              </a:spcBef>
              <a:spcAft>
                <a:spcPts val="0"/>
              </a:spcAft>
              <a:buNone/>
            </a:pPr>
            <a:r>
              <a:rPr lang="en-GB" sz="1000" dirty="0">
                <a:solidFill>
                  <a:schemeClr val="dk1"/>
                </a:solidFill>
                <a:latin typeface="Hind"/>
                <a:ea typeface="Hind"/>
                <a:cs typeface="Hind"/>
                <a:sym typeface="Hind"/>
              </a:rPr>
              <a:t>Failure (Crash) or No Attempt.</a:t>
            </a:r>
          </a:p>
          <a:p>
            <a:pPr marL="0" lvl="0" indent="0" algn="ctr" rtl="0">
              <a:spcBef>
                <a:spcPts val="0"/>
              </a:spcBef>
              <a:spcAft>
                <a:spcPts val="0"/>
              </a:spcAft>
              <a:buNone/>
            </a:pPr>
            <a:endParaRPr lang="en-GB" sz="1000" dirty="0">
              <a:solidFill>
                <a:schemeClr val="dk1"/>
              </a:solidFill>
              <a:latin typeface="Hind"/>
              <a:ea typeface="Hind"/>
              <a:cs typeface="Hind"/>
              <a:sym typeface="Hind"/>
            </a:endParaRPr>
          </a:p>
          <a:p>
            <a:pPr marL="0" lvl="0" indent="0" algn="ctr" rtl="0">
              <a:spcBef>
                <a:spcPts val="0"/>
              </a:spcBef>
              <a:spcAft>
                <a:spcPts val="0"/>
              </a:spcAft>
              <a:buNone/>
            </a:pPr>
            <a:r>
              <a:rPr lang="en-GB" sz="1000" b="1" dirty="0">
                <a:solidFill>
                  <a:schemeClr val="dk1"/>
                </a:solidFill>
                <a:latin typeface="Hind"/>
                <a:ea typeface="Hind"/>
                <a:cs typeface="Hind"/>
                <a:sym typeface="Hind"/>
              </a:rPr>
              <a:t>Payload Mass: </a:t>
            </a:r>
          </a:p>
          <a:p>
            <a:pPr marL="0" lvl="0" indent="0" algn="ctr" rtl="0">
              <a:spcBef>
                <a:spcPts val="0"/>
              </a:spcBef>
              <a:spcAft>
                <a:spcPts val="0"/>
              </a:spcAft>
              <a:buNone/>
            </a:pPr>
            <a:r>
              <a:rPr lang="en-GB" sz="1000" dirty="0">
                <a:solidFill>
                  <a:schemeClr val="dk1"/>
                </a:solidFill>
                <a:latin typeface="Hind"/>
                <a:ea typeface="Hind"/>
                <a:cs typeface="Hind"/>
                <a:sym typeface="Hind"/>
              </a:rPr>
              <a:t>The total weight of the satellite/cargo, excluding the fairing.</a:t>
            </a:r>
          </a:p>
          <a:p>
            <a:pPr marL="0" lvl="0" indent="0" algn="ctr" rtl="0">
              <a:spcBef>
                <a:spcPts val="0"/>
              </a:spcBef>
              <a:spcAft>
                <a:spcPts val="0"/>
              </a:spcAft>
              <a:buNone/>
            </a:pPr>
            <a:endParaRPr lang="en-GB" sz="1000" dirty="0">
              <a:solidFill>
                <a:schemeClr val="dk1"/>
              </a:solidFill>
              <a:latin typeface="Hind"/>
              <a:ea typeface="Hind"/>
              <a:cs typeface="Hind"/>
              <a:sym typeface="Hind"/>
            </a:endParaRPr>
          </a:p>
          <a:p>
            <a:pPr marL="0" lvl="0" indent="0" algn="ctr" rtl="0">
              <a:spcBef>
                <a:spcPts val="0"/>
              </a:spcBef>
              <a:spcAft>
                <a:spcPts val="0"/>
              </a:spcAft>
              <a:buNone/>
            </a:pPr>
            <a:r>
              <a:rPr lang="en-GB" sz="1000" b="1" dirty="0">
                <a:solidFill>
                  <a:schemeClr val="dk1"/>
                </a:solidFill>
                <a:latin typeface="Hind"/>
                <a:ea typeface="Hind"/>
                <a:cs typeface="Hind"/>
                <a:sym typeface="Hind"/>
              </a:rPr>
              <a:t>GTO: </a:t>
            </a:r>
          </a:p>
          <a:p>
            <a:pPr marL="0" lvl="0" indent="0" algn="ctr" rtl="0">
              <a:spcBef>
                <a:spcPts val="0"/>
              </a:spcBef>
              <a:spcAft>
                <a:spcPts val="0"/>
              </a:spcAft>
              <a:buNone/>
            </a:pPr>
            <a:r>
              <a:rPr lang="en-GB" sz="1000" dirty="0">
                <a:solidFill>
                  <a:schemeClr val="dk1"/>
                </a:solidFill>
                <a:latin typeface="Hind"/>
                <a:ea typeface="Hind"/>
                <a:cs typeface="Hind"/>
                <a:sym typeface="Hind"/>
              </a:rPr>
              <a:t>Geostationary Transfer Orbit (High Energy).</a:t>
            </a:r>
          </a:p>
          <a:p>
            <a:pPr marL="0" lvl="0" indent="0" algn="ctr" rtl="0">
              <a:spcBef>
                <a:spcPts val="0"/>
              </a:spcBef>
              <a:spcAft>
                <a:spcPts val="0"/>
              </a:spcAft>
              <a:buNone/>
            </a:pPr>
            <a:endParaRPr lang="en-GB" sz="1000" dirty="0">
              <a:solidFill>
                <a:schemeClr val="dk1"/>
              </a:solidFill>
              <a:latin typeface="Hind"/>
              <a:ea typeface="Hind"/>
              <a:cs typeface="Hind"/>
              <a:sym typeface="Hind"/>
            </a:endParaRPr>
          </a:p>
          <a:p>
            <a:pPr marL="0" lvl="0" indent="0" algn="ctr" rtl="0">
              <a:spcBef>
                <a:spcPts val="0"/>
              </a:spcBef>
              <a:spcAft>
                <a:spcPts val="0"/>
              </a:spcAft>
              <a:buNone/>
            </a:pPr>
            <a:r>
              <a:rPr lang="en-GB" sz="1000" b="1" dirty="0">
                <a:solidFill>
                  <a:schemeClr val="dk1"/>
                </a:solidFill>
                <a:latin typeface="Hind"/>
                <a:ea typeface="Hind"/>
                <a:cs typeface="Hind"/>
                <a:sym typeface="Hind"/>
              </a:rPr>
              <a:t>LEO: </a:t>
            </a:r>
          </a:p>
          <a:p>
            <a:pPr marL="0" lvl="0" indent="0" algn="ctr" rtl="0">
              <a:spcBef>
                <a:spcPts val="0"/>
              </a:spcBef>
              <a:spcAft>
                <a:spcPts val="0"/>
              </a:spcAft>
              <a:buNone/>
            </a:pPr>
            <a:r>
              <a:rPr lang="en-GB" sz="1000" dirty="0">
                <a:solidFill>
                  <a:schemeClr val="dk1"/>
                </a:solidFill>
                <a:latin typeface="Hind"/>
                <a:ea typeface="Hind"/>
                <a:cs typeface="Hind"/>
                <a:sym typeface="Hind"/>
              </a:rPr>
              <a:t>Low Earth Orbit (Low Energy).</a:t>
            </a:r>
            <a:endParaRPr sz="1000" dirty="0">
              <a:solidFill>
                <a:schemeClr val="dk1"/>
              </a:solidFill>
              <a:latin typeface="Hind"/>
              <a:ea typeface="Hind"/>
              <a:cs typeface="Hind"/>
              <a:sym typeface="Hind"/>
            </a:endParaRPr>
          </a:p>
        </p:txBody>
      </p:sp>
      <p:sp>
        <p:nvSpPr>
          <p:cNvPr id="16" name="Google Shape;242;p35">
            <a:extLst>
              <a:ext uri="{FF2B5EF4-FFF2-40B4-BE49-F238E27FC236}">
                <a16:creationId xmlns:a16="http://schemas.microsoft.com/office/drawing/2014/main" id="{F4284EF4-B6BF-6F44-A252-853D39F4B539}"/>
              </a:ext>
            </a:extLst>
          </p:cNvPr>
          <p:cNvSpPr txBox="1"/>
          <p:nvPr/>
        </p:nvSpPr>
        <p:spPr>
          <a:xfrm>
            <a:off x="6204532" y="1702275"/>
            <a:ext cx="2173200" cy="43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600" b="1" dirty="0">
                <a:solidFill>
                  <a:schemeClr val="dk1"/>
                </a:solidFill>
                <a:latin typeface="Space Grotesk"/>
                <a:ea typeface="Space Grotesk"/>
                <a:cs typeface="Space Grotesk"/>
                <a:sym typeface="Space Grotesk"/>
              </a:rPr>
              <a:t>Glossary</a:t>
            </a:r>
            <a:endParaRPr sz="1600" b="1" dirty="0">
              <a:solidFill>
                <a:schemeClr val="dk1"/>
              </a:solidFill>
              <a:latin typeface="Space Grotesk"/>
              <a:ea typeface="Space Grotesk"/>
              <a:cs typeface="Space Grotesk"/>
              <a:sym typeface="Space Grotesk"/>
            </a:endParaRPr>
          </a:p>
        </p:txBody>
      </p:sp>
      <p:cxnSp>
        <p:nvCxnSpPr>
          <p:cNvPr id="17" name="Google Shape;252;p35">
            <a:extLst>
              <a:ext uri="{FF2B5EF4-FFF2-40B4-BE49-F238E27FC236}">
                <a16:creationId xmlns:a16="http://schemas.microsoft.com/office/drawing/2014/main" id="{71C6E3B4-9C6C-B50E-F634-3F5A60939B0F}"/>
              </a:ext>
            </a:extLst>
          </p:cNvPr>
          <p:cNvCxnSpPr>
            <a:endCxn id="12" idx="0"/>
          </p:cNvCxnSpPr>
          <p:nvPr/>
        </p:nvCxnSpPr>
        <p:spPr>
          <a:xfrm rot="5400000">
            <a:off x="2977500" y="107760"/>
            <a:ext cx="469800" cy="27192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19" name="Google Shape;254;p35">
            <a:extLst>
              <a:ext uri="{FF2B5EF4-FFF2-40B4-BE49-F238E27FC236}">
                <a16:creationId xmlns:a16="http://schemas.microsoft.com/office/drawing/2014/main" id="{1E2E2E67-C647-E0FC-1D78-6BA5E06E3E40}"/>
              </a:ext>
            </a:extLst>
          </p:cNvPr>
          <p:cNvCxnSpPr>
            <a:cxnSpLocks/>
            <a:endCxn id="16" idx="0"/>
          </p:cNvCxnSpPr>
          <p:nvPr/>
        </p:nvCxnSpPr>
        <p:spPr>
          <a:xfrm rot="16200000" flipH="1">
            <a:off x="5696700" y="107760"/>
            <a:ext cx="469800" cy="2719200"/>
          </a:xfrm>
          <a:prstGeom prst="bentConnector3">
            <a:avLst>
              <a:gd name="adj1" fmla="val 50002"/>
            </a:avLst>
          </a:prstGeom>
          <a:noFill/>
          <a:ln w="9525" cap="flat" cmpd="sng">
            <a:solidFill>
              <a:schemeClr val="dk1"/>
            </a:solidFill>
            <a:prstDash val="solid"/>
            <a:round/>
            <a:headEnd type="none" w="med" len="med"/>
            <a:tailEnd type="none" w="med" len="med"/>
          </a:ln>
        </p:spPr>
      </p:cxnSp>
      <p:cxnSp>
        <p:nvCxnSpPr>
          <p:cNvPr id="23" name="Straight Connector 22">
            <a:extLst>
              <a:ext uri="{FF2B5EF4-FFF2-40B4-BE49-F238E27FC236}">
                <a16:creationId xmlns:a16="http://schemas.microsoft.com/office/drawing/2014/main" id="{38018DD1-3625-26EB-73CA-70867CADF68C}"/>
              </a:ext>
            </a:extLst>
          </p:cNvPr>
          <p:cNvCxnSpPr>
            <a:endCxn id="14" idx="0"/>
          </p:cNvCxnSpPr>
          <p:nvPr/>
        </p:nvCxnSpPr>
        <p:spPr>
          <a:xfrm flipH="1">
            <a:off x="4571612" y="1466835"/>
            <a:ext cx="388" cy="2354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633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CC94BAE3-4533-5E71-0BE0-F0BAF1152ED0}"/>
            </a:ext>
          </a:extLst>
        </p:cNvPr>
        <p:cNvGrpSpPr/>
        <p:nvPr/>
      </p:nvGrpSpPr>
      <p:grpSpPr>
        <a:xfrm>
          <a:off x="0" y="0"/>
          <a:ext cx="0" cy="0"/>
          <a:chOff x="0" y="0"/>
          <a:chExt cx="0" cy="0"/>
        </a:xfrm>
      </p:grpSpPr>
      <p:sp>
        <p:nvSpPr>
          <p:cNvPr id="308" name="Google Shape;308;p38">
            <a:extLst>
              <a:ext uri="{FF2B5EF4-FFF2-40B4-BE49-F238E27FC236}">
                <a16:creationId xmlns:a16="http://schemas.microsoft.com/office/drawing/2014/main" id="{CA3D886D-8FD5-4373-70B4-BAA2C35AF2C6}"/>
              </a:ext>
            </a:extLst>
          </p:cNvPr>
          <p:cNvSpPr txBox="1">
            <a:spLocks noGrp="1"/>
          </p:cNvSpPr>
          <p:nvPr>
            <p:ph type="title"/>
          </p:nvPr>
        </p:nvSpPr>
        <p:spPr>
          <a:xfrm>
            <a:off x="228603" y="669425"/>
            <a:ext cx="5617500" cy="1293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309" name="Google Shape;309;p38">
            <a:extLst>
              <a:ext uri="{FF2B5EF4-FFF2-40B4-BE49-F238E27FC236}">
                <a16:creationId xmlns:a16="http://schemas.microsoft.com/office/drawing/2014/main" id="{6A98BAE4-854B-836E-1377-2F89C7389E0E}"/>
              </a:ext>
            </a:extLst>
          </p:cNvPr>
          <p:cNvSpPr txBox="1">
            <a:spLocks noGrp="1"/>
          </p:cNvSpPr>
          <p:nvPr>
            <p:ph type="subTitle" idx="1"/>
          </p:nvPr>
        </p:nvSpPr>
        <p:spPr>
          <a:xfrm>
            <a:off x="228604" y="2334160"/>
            <a:ext cx="4629149" cy="104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NAUMAN SHAHID</a:t>
            </a:r>
          </a:p>
        </p:txBody>
      </p:sp>
      <p:sp>
        <p:nvSpPr>
          <p:cNvPr id="310" name="Google Shape;310;p38">
            <a:extLst>
              <a:ext uri="{FF2B5EF4-FFF2-40B4-BE49-F238E27FC236}">
                <a16:creationId xmlns:a16="http://schemas.microsoft.com/office/drawing/2014/main" id="{BCAB4FBA-FEBC-A5E0-8440-8B8EAC84ED86}"/>
              </a:ext>
            </a:extLst>
          </p:cNvPr>
          <p:cNvSpPr txBox="1"/>
          <p:nvPr/>
        </p:nvSpPr>
        <p:spPr>
          <a:xfrm>
            <a:off x="6364875" y="4320174"/>
            <a:ext cx="2474325" cy="749099"/>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GB" sz="1000" dirty="0">
                <a:solidFill>
                  <a:schemeClr val="dk1"/>
                </a:solidFill>
                <a:latin typeface="Hind"/>
                <a:ea typeface="Hind"/>
                <a:cs typeface="Hind"/>
                <a:sym typeface="Hind"/>
              </a:rPr>
              <a:t>All rights reserved to their respective owners.</a:t>
            </a:r>
          </a:p>
          <a:p>
            <a:pPr marL="0" lvl="0" indent="0" algn="r" rtl="0">
              <a:spcBef>
                <a:spcPts val="0"/>
              </a:spcBef>
              <a:spcAft>
                <a:spcPts val="0"/>
              </a:spcAft>
              <a:buNone/>
            </a:pPr>
            <a:r>
              <a:rPr lang="en-GB" sz="1000" dirty="0">
                <a:solidFill>
                  <a:schemeClr val="dk1"/>
                </a:solidFill>
                <a:latin typeface="Hind"/>
                <a:ea typeface="Hind"/>
                <a:cs typeface="Hind"/>
                <a:sym typeface="Hind"/>
              </a:rPr>
              <a:t>Presented for the IBM Data Science Professional Certificate.</a:t>
            </a:r>
            <a:endParaRPr sz="1000" dirty="0">
              <a:solidFill>
                <a:schemeClr val="dk1"/>
              </a:solidFill>
              <a:latin typeface="Hind"/>
              <a:ea typeface="Hind"/>
              <a:cs typeface="Hind"/>
              <a:sym typeface="Hind"/>
            </a:endParaRPr>
          </a:p>
        </p:txBody>
      </p:sp>
      <p:cxnSp>
        <p:nvCxnSpPr>
          <p:cNvPr id="311" name="Google Shape;311;p38">
            <a:extLst>
              <a:ext uri="{FF2B5EF4-FFF2-40B4-BE49-F238E27FC236}">
                <a16:creationId xmlns:a16="http://schemas.microsoft.com/office/drawing/2014/main" id="{10C375F1-6D5A-44C7-21F3-9949F5B73F33}"/>
              </a:ext>
            </a:extLst>
          </p:cNvPr>
          <p:cNvCxnSpPr>
            <a:cxnSpLocks/>
          </p:cNvCxnSpPr>
          <p:nvPr/>
        </p:nvCxnSpPr>
        <p:spPr>
          <a:xfrm>
            <a:off x="-104771" y="2632852"/>
            <a:ext cx="2939176" cy="0"/>
          </a:xfrm>
          <a:prstGeom prst="straightConnector1">
            <a:avLst/>
          </a:prstGeom>
          <a:noFill/>
          <a:ln w="9525" cap="flat" cmpd="sng">
            <a:solidFill>
              <a:schemeClr val="dk1"/>
            </a:solidFill>
            <a:prstDash val="solid"/>
            <a:round/>
            <a:headEnd type="none" w="med" len="med"/>
            <a:tailEnd type="none" w="med" len="med"/>
          </a:ln>
        </p:spPr>
      </p:cxnSp>
      <p:grpSp>
        <p:nvGrpSpPr>
          <p:cNvPr id="318" name="Google Shape;318;p38">
            <a:extLst>
              <a:ext uri="{FF2B5EF4-FFF2-40B4-BE49-F238E27FC236}">
                <a16:creationId xmlns:a16="http://schemas.microsoft.com/office/drawing/2014/main" id="{321A9EE1-593D-F1FB-CA94-795E45BE5D79}"/>
              </a:ext>
            </a:extLst>
          </p:cNvPr>
          <p:cNvGrpSpPr/>
          <p:nvPr/>
        </p:nvGrpSpPr>
        <p:grpSpPr>
          <a:xfrm>
            <a:off x="8138653" y="3191361"/>
            <a:ext cx="238652" cy="238652"/>
            <a:chOff x="1379798" y="1723250"/>
            <a:chExt cx="397887" cy="397887"/>
          </a:xfrm>
        </p:grpSpPr>
        <p:sp>
          <p:nvSpPr>
            <p:cNvPr id="319" name="Google Shape;319;p38">
              <a:hlinkClick r:id="rId3"/>
              <a:extLst>
                <a:ext uri="{FF2B5EF4-FFF2-40B4-BE49-F238E27FC236}">
                  <a16:creationId xmlns:a16="http://schemas.microsoft.com/office/drawing/2014/main" id="{C1909A94-B31B-3809-D026-EAC078AD9618}"/>
                </a:ext>
              </a:extLst>
            </p:cNvPr>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38">
              <a:hlinkClick r:id="rId3"/>
              <a:extLst>
                <a:ext uri="{FF2B5EF4-FFF2-40B4-BE49-F238E27FC236}">
                  <a16:creationId xmlns:a16="http://schemas.microsoft.com/office/drawing/2014/main" id="{45E43DAE-21FA-063E-3EA7-0206B6341052}"/>
                </a:ext>
              </a:extLst>
            </p:cNvPr>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38">
              <a:hlinkClick r:id="rId3"/>
              <a:extLst>
                <a:ext uri="{FF2B5EF4-FFF2-40B4-BE49-F238E27FC236}">
                  <a16:creationId xmlns:a16="http://schemas.microsoft.com/office/drawing/2014/main" id="{1E567F4A-D5E6-163D-05BE-781105133D9C}"/>
                </a:ext>
              </a:extLst>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2" name="Google Shape;322;p38">
              <a:hlinkClick r:id="rId3"/>
              <a:extLst>
                <a:ext uri="{FF2B5EF4-FFF2-40B4-BE49-F238E27FC236}">
                  <a16:creationId xmlns:a16="http://schemas.microsoft.com/office/drawing/2014/main" id="{3ABBA83C-7B91-E5EC-1898-D3D96523AF52}"/>
                </a:ext>
              </a:extLst>
            </p:cNvPr>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6" name="Google Shape;86;p18"/>
          <p:cNvSpPr txBox="1"/>
          <p:nvPr/>
        </p:nvSpPr>
        <p:spPr>
          <a:xfrm>
            <a:off x="6364875" y="3519775"/>
            <a:ext cx="2550525" cy="8004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GB" sz="1000" dirty="0">
                <a:solidFill>
                  <a:schemeClr val="dk1"/>
                </a:solidFill>
                <a:latin typeface="Hind"/>
                <a:ea typeface="Hind"/>
                <a:cs typeface="Hind"/>
                <a:sym typeface="Hind"/>
              </a:rPr>
              <a:t>© 2026 Nauman Shahid</a:t>
            </a:r>
          </a:p>
          <a:p>
            <a:pPr marL="0" lvl="0" indent="0" algn="r" rtl="0">
              <a:spcBef>
                <a:spcPts val="300"/>
              </a:spcBef>
              <a:spcAft>
                <a:spcPts val="0"/>
              </a:spcAft>
              <a:buNone/>
            </a:pPr>
            <a:r>
              <a:rPr lang="en-GB" sz="1000" dirty="0">
                <a:solidFill>
                  <a:schemeClr val="dk1"/>
                </a:solidFill>
                <a:latin typeface="Hind"/>
                <a:ea typeface="Hind"/>
                <a:cs typeface="Hind"/>
                <a:sym typeface="Hind"/>
              </a:rPr>
              <a:t>Code released under the </a:t>
            </a:r>
            <a:r>
              <a:rPr lang="en-GB" sz="1000" b="1" dirty="0">
                <a:solidFill>
                  <a:schemeClr val="dk1"/>
                </a:solidFill>
                <a:latin typeface="Hind"/>
                <a:ea typeface="Hind"/>
                <a:cs typeface="Hind"/>
                <a:sym typeface="Hind"/>
              </a:rPr>
              <a:t>MIT License.</a:t>
            </a:r>
          </a:p>
          <a:p>
            <a:pPr marL="0" lvl="0" indent="0" algn="r" rtl="0">
              <a:spcBef>
                <a:spcPts val="300"/>
              </a:spcBef>
              <a:spcAft>
                <a:spcPts val="0"/>
              </a:spcAft>
              <a:buNone/>
            </a:pPr>
            <a:r>
              <a:rPr lang="en-GB" sz="1000" dirty="0">
                <a:solidFill>
                  <a:schemeClr val="dk1"/>
                </a:solidFill>
                <a:latin typeface="Hind"/>
                <a:ea typeface="Hind"/>
                <a:cs typeface="Hind"/>
                <a:sym typeface="Hind"/>
              </a:rPr>
              <a:t>Data provided by SpaceX (r4.0 API).</a:t>
            </a:r>
            <a:endParaRPr sz="1000" dirty="0">
              <a:solidFill>
                <a:schemeClr val="dk1"/>
              </a:solidFill>
              <a:latin typeface="Hind"/>
              <a:ea typeface="Hind"/>
              <a:cs typeface="Hind"/>
              <a:sym typeface="Hind"/>
            </a:endParaRPr>
          </a:p>
        </p:txBody>
      </p:sp>
      <p:sp>
        <p:nvSpPr>
          <p:cNvPr id="2" name="Google Shape;309;p38">
            <a:extLst>
              <a:ext uri="{FF2B5EF4-FFF2-40B4-BE49-F238E27FC236}">
                <a16:creationId xmlns:a16="http://schemas.microsoft.com/office/drawing/2014/main" id="{7D201CEE-7D39-EB1B-8EEB-7053D931CCF5}"/>
              </a:ext>
            </a:extLst>
          </p:cNvPr>
          <p:cNvSpPr txBox="1">
            <a:spLocks/>
          </p:cNvSpPr>
          <p:nvPr/>
        </p:nvSpPr>
        <p:spPr>
          <a:xfrm>
            <a:off x="228603" y="2586094"/>
            <a:ext cx="4629149" cy="5383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4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b="1" dirty="0"/>
              <a:t>LEAD DATA SCIENTIST &amp; </a:t>
            </a:r>
            <a:br>
              <a:rPr lang="en-GB" b="1" dirty="0"/>
            </a:br>
            <a:r>
              <a:rPr lang="en-GB" b="1" dirty="0"/>
              <a:t>OPERATION STRATEGIST</a:t>
            </a:r>
          </a:p>
        </p:txBody>
      </p:sp>
      <p:sp>
        <p:nvSpPr>
          <p:cNvPr id="4" name="Google Shape;107;p25">
            <a:extLst>
              <a:ext uri="{FF2B5EF4-FFF2-40B4-BE49-F238E27FC236}">
                <a16:creationId xmlns:a16="http://schemas.microsoft.com/office/drawing/2014/main" id="{959DCE38-926A-2676-0EC8-6A187D1AAF93}"/>
              </a:ext>
            </a:extLst>
          </p:cNvPr>
          <p:cNvSpPr txBox="1"/>
          <p:nvPr/>
        </p:nvSpPr>
        <p:spPr>
          <a:xfrm rot="16200000">
            <a:off x="-408294" y="3891107"/>
            <a:ext cx="1021787" cy="99599"/>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dirty="0">
                <a:solidFill>
                  <a:schemeClr val="dk1"/>
                </a:solidFill>
                <a:latin typeface="Space Grotesk Medium"/>
                <a:ea typeface="Space Grotesk Medium"/>
                <a:cs typeface="Space Grotesk Medium"/>
                <a:sym typeface="Space Grotesk Medium"/>
              </a:rPr>
              <a:t>READY FOR LAUNCH</a:t>
            </a:r>
            <a:endParaRPr sz="800" dirty="0">
              <a:solidFill>
                <a:schemeClr val="dk1"/>
              </a:solidFill>
              <a:latin typeface="Space Grotesk Medium"/>
              <a:ea typeface="Space Grotesk Medium"/>
              <a:cs typeface="Space Grotesk Medium"/>
              <a:sym typeface="Space Grotesk Medium"/>
            </a:endParaRPr>
          </a:p>
        </p:txBody>
      </p:sp>
      <p:cxnSp>
        <p:nvCxnSpPr>
          <p:cNvPr id="5" name="Google Shape;108;p25">
            <a:extLst>
              <a:ext uri="{FF2B5EF4-FFF2-40B4-BE49-F238E27FC236}">
                <a16:creationId xmlns:a16="http://schemas.microsoft.com/office/drawing/2014/main" id="{61C36436-75F0-9292-876C-8A576F1BAD3D}"/>
              </a:ext>
            </a:extLst>
          </p:cNvPr>
          <p:cNvCxnSpPr>
            <a:cxnSpLocks/>
            <a:stCxn id="4" idx="1"/>
          </p:cNvCxnSpPr>
          <p:nvPr/>
        </p:nvCxnSpPr>
        <p:spPr>
          <a:xfrm>
            <a:off x="102600" y="4451800"/>
            <a:ext cx="11700" cy="749100"/>
          </a:xfrm>
          <a:prstGeom prst="straightConnector1">
            <a:avLst/>
          </a:prstGeom>
          <a:noFill/>
          <a:ln w="9525" cap="flat" cmpd="sng">
            <a:solidFill>
              <a:srgbClr val="3A4C6B"/>
            </a:solidFill>
            <a:prstDash val="solid"/>
            <a:round/>
            <a:headEnd type="none" w="med" len="med"/>
            <a:tailEnd type="none" w="med" len="med"/>
          </a:ln>
        </p:spPr>
      </p:cxnSp>
      <p:grpSp>
        <p:nvGrpSpPr>
          <p:cNvPr id="15" name="Google Shape;4756;p55">
            <a:extLst>
              <a:ext uri="{FF2B5EF4-FFF2-40B4-BE49-F238E27FC236}">
                <a16:creationId xmlns:a16="http://schemas.microsoft.com/office/drawing/2014/main" id="{20701AE1-794D-DE82-DEBF-A51F456681AF}"/>
              </a:ext>
            </a:extLst>
          </p:cNvPr>
          <p:cNvGrpSpPr/>
          <p:nvPr/>
        </p:nvGrpSpPr>
        <p:grpSpPr>
          <a:xfrm>
            <a:off x="7655046" y="3187656"/>
            <a:ext cx="279927" cy="246061"/>
            <a:chOff x="-3030525" y="3973150"/>
            <a:chExt cx="293025" cy="257575"/>
          </a:xfrm>
        </p:grpSpPr>
        <p:sp>
          <p:nvSpPr>
            <p:cNvPr id="16" name="Google Shape;4757;p55">
              <a:hlinkClick r:id="rId4"/>
              <a:extLst>
                <a:ext uri="{FF2B5EF4-FFF2-40B4-BE49-F238E27FC236}">
                  <a16:creationId xmlns:a16="http://schemas.microsoft.com/office/drawing/2014/main" id="{901DFE29-FAC3-EF9F-E3A6-9A0B2C9EBC60}"/>
                </a:ext>
              </a:extLst>
            </p:cNvPr>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758;p55">
              <a:hlinkClick r:id="rId4"/>
              <a:extLst>
                <a:ext uri="{FF2B5EF4-FFF2-40B4-BE49-F238E27FC236}">
                  <a16:creationId xmlns:a16="http://schemas.microsoft.com/office/drawing/2014/main" id="{081D3DBD-F3BF-BD66-69F8-35E5C565C166}"/>
                </a:ext>
              </a:extLst>
            </p:cNvPr>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4759;p55">
            <a:extLst>
              <a:ext uri="{FF2B5EF4-FFF2-40B4-BE49-F238E27FC236}">
                <a16:creationId xmlns:a16="http://schemas.microsoft.com/office/drawing/2014/main" id="{8C5E64F9-8FFB-CE82-AC5C-72E647C6AA5E}"/>
              </a:ext>
            </a:extLst>
          </p:cNvPr>
          <p:cNvGrpSpPr/>
          <p:nvPr/>
        </p:nvGrpSpPr>
        <p:grpSpPr>
          <a:xfrm>
            <a:off x="8580985" y="3223766"/>
            <a:ext cx="259708" cy="182932"/>
            <a:chOff x="-1199300" y="3279250"/>
            <a:chExt cx="293025" cy="206400"/>
          </a:xfrm>
        </p:grpSpPr>
        <p:sp>
          <p:nvSpPr>
            <p:cNvPr id="19" name="Google Shape;4760;p55">
              <a:hlinkClick r:id="rId5"/>
              <a:extLst>
                <a:ext uri="{FF2B5EF4-FFF2-40B4-BE49-F238E27FC236}">
                  <a16:creationId xmlns:a16="http://schemas.microsoft.com/office/drawing/2014/main" id="{216DDB74-922E-503A-EA90-DCD5E9B0F888}"/>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761;p55">
              <a:hlinkClick r:id="rId5"/>
              <a:extLst>
                <a:ext uri="{FF2B5EF4-FFF2-40B4-BE49-F238E27FC236}">
                  <a16:creationId xmlns:a16="http://schemas.microsoft.com/office/drawing/2014/main" id="{B6711C5A-DF6C-CC84-BDDE-1DCA809F40E4}"/>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4762;p55">
              <a:hlinkClick r:id="rId5"/>
              <a:extLst>
                <a:ext uri="{FF2B5EF4-FFF2-40B4-BE49-F238E27FC236}">
                  <a16:creationId xmlns:a16="http://schemas.microsoft.com/office/drawing/2014/main" id="{20BC7E81-EC43-3B2D-1B92-D1A639CF536C}"/>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63;p55">
              <a:hlinkClick r:id="rId5"/>
              <a:extLst>
                <a:ext uri="{FF2B5EF4-FFF2-40B4-BE49-F238E27FC236}">
                  <a16:creationId xmlns:a16="http://schemas.microsoft.com/office/drawing/2014/main" id="{B33ED356-BB41-7610-2C03-D51C17CEB36F}"/>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820;p53">
            <a:extLst>
              <a:ext uri="{FF2B5EF4-FFF2-40B4-BE49-F238E27FC236}">
                <a16:creationId xmlns:a16="http://schemas.microsoft.com/office/drawing/2014/main" id="{88688C67-8D4B-BEAF-7B22-DACD1BFDEF02}"/>
              </a:ext>
            </a:extLst>
          </p:cNvPr>
          <p:cNvGrpSpPr/>
          <p:nvPr/>
        </p:nvGrpSpPr>
        <p:grpSpPr>
          <a:xfrm>
            <a:off x="7211794" y="3187656"/>
            <a:ext cx="279033" cy="279056"/>
            <a:chOff x="-44924250" y="3206000"/>
            <a:chExt cx="300100" cy="300125"/>
          </a:xfrm>
        </p:grpSpPr>
        <p:sp>
          <p:nvSpPr>
            <p:cNvPr id="24" name="Google Shape;3821;p53">
              <a:hlinkClick r:id="rId6"/>
              <a:extLst>
                <a:ext uri="{FF2B5EF4-FFF2-40B4-BE49-F238E27FC236}">
                  <a16:creationId xmlns:a16="http://schemas.microsoft.com/office/drawing/2014/main" id="{6758162F-A969-7004-CD7A-377A92A16CC1}"/>
                </a:ext>
              </a:extLst>
            </p:cNvPr>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22;p53">
              <a:hlinkClick r:id="rId6"/>
              <a:extLst>
                <a:ext uri="{FF2B5EF4-FFF2-40B4-BE49-F238E27FC236}">
                  <a16:creationId xmlns:a16="http://schemas.microsoft.com/office/drawing/2014/main" id="{F48F4EC5-0DF4-935C-8200-3A8322799587}"/>
                </a:ext>
              </a:extLst>
            </p:cNvPr>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23;p53">
              <a:hlinkClick r:id="rId6"/>
              <a:extLst>
                <a:ext uri="{FF2B5EF4-FFF2-40B4-BE49-F238E27FC236}">
                  <a16:creationId xmlns:a16="http://schemas.microsoft.com/office/drawing/2014/main" id="{7392CF1F-4342-BEDF-7534-D77EF92A5B97}"/>
                </a:ext>
              </a:extLst>
            </p:cNvPr>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4;p53">
              <a:hlinkClick r:id="rId6"/>
              <a:extLst>
                <a:ext uri="{FF2B5EF4-FFF2-40B4-BE49-F238E27FC236}">
                  <a16:creationId xmlns:a16="http://schemas.microsoft.com/office/drawing/2014/main" id="{26FDCC2E-8561-F655-2D3F-7D59887DC7AA}"/>
                </a:ext>
              </a:extLst>
            </p:cNvPr>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5;p53">
              <a:hlinkClick r:id="rId6"/>
              <a:extLst>
                <a:ext uri="{FF2B5EF4-FFF2-40B4-BE49-F238E27FC236}">
                  <a16:creationId xmlns:a16="http://schemas.microsoft.com/office/drawing/2014/main" id="{2F6F8F14-CCCD-9A1F-5B79-AEAF0DC2F7C3}"/>
                </a:ext>
              </a:extLst>
            </p:cNvPr>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878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3" name="Picture 2" descr="A blue and black drawing of a pen&#10;&#10;AI-generated content may be incorrect.">
            <a:extLst>
              <a:ext uri="{FF2B5EF4-FFF2-40B4-BE49-F238E27FC236}">
                <a16:creationId xmlns:a16="http://schemas.microsoft.com/office/drawing/2014/main" id="{D8BEC4E0-D7A7-464D-E319-99990FA280D9}"/>
              </a:ext>
            </a:extLst>
          </p:cNvPr>
          <p:cNvPicPr>
            <a:picLocks noChangeAspect="1"/>
          </p:cNvPicPr>
          <p:nvPr/>
        </p:nvPicPr>
        <p:blipFill>
          <a:blip r:embed="rId3" cstate="screen">
            <a:alphaModFix amt="17000"/>
            <a:extLst>
              <a:ext uri="{28A0092B-C50C-407E-A947-70E740481C1C}">
                <a14:useLocalDpi xmlns:a14="http://schemas.microsoft.com/office/drawing/2010/main"/>
              </a:ext>
            </a:extLst>
          </a:blip>
          <a:stretch>
            <a:fillRect/>
          </a:stretch>
        </p:blipFill>
        <p:spPr>
          <a:xfrm>
            <a:off x="0" y="2101942"/>
            <a:ext cx="5576190" cy="3041558"/>
          </a:xfrm>
          <a:prstGeom prst="rect">
            <a:avLst/>
          </a:prstGeom>
        </p:spPr>
      </p:pic>
      <p:sp>
        <p:nvSpPr>
          <p:cNvPr id="173" name="Google Shape;173;p28"/>
          <p:cNvSpPr txBox="1">
            <a:spLocks noGrp="1"/>
          </p:cNvSpPr>
          <p:nvPr>
            <p:ph type="title"/>
          </p:nvPr>
        </p:nvSpPr>
        <p:spPr>
          <a:xfrm>
            <a:off x="223576" y="164538"/>
            <a:ext cx="8568732" cy="9646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GB" dirty="0"/>
              <a:t>Strategic Context: </a:t>
            </a:r>
            <a:br>
              <a:rPr lang="en-GB" dirty="0"/>
            </a:br>
            <a:r>
              <a:rPr lang="en-GB" dirty="0"/>
              <a:t>The Economics of Reusability</a:t>
            </a:r>
            <a:endParaRPr sz="4000" dirty="0"/>
          </a:p>
        </p:txBody>
      </p:sp>
      <p:sp>
        <p:nvSpPr>
          <p:cNvPr id="174" name="Google Shape;174;p28"/>
          <p:cNvSpPr txBox="1">
            <a:spLocks noGrp="1"/>
          </p:cNvSpPr>
          <p:nvPr>
            <p:ph type="subTitle" idx="1"/>
          </p:nvPr>
        </p:nvSpPr>
        <p:spPr>
          <a:xfrm>
            <a:off x="2538823" y="1587644"/>
            <a:ext cx="6387300" cy="339131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b="1" dirty="0"/>
              <a:t>The Competitive Landscape: </a:t>
            </a:r>
            <a:br>
              <a:rPr lang="en-GB" b="1" dirty="0"/>
            </a:br>
            <a:r>
              <a:rPr lang="en-GB" dirty="0"/>
              <a:t>The commercial space industry has shifted from "Expendable" to "Reusable." SpaceX’s Falcon 9 has successfully landed over 80 times, effectively subsidising their launch costs.</a:t>
            </a:r>
          </a:p>
          <a:p>
            <a:pPr marL="0" lvl="0" indent="0" rtl="0">
              <a:spcBef>
                <a:spcPts val="0"/>
              </a:spcBef>
              <a:spcAft>
                <a:spcPts val="0"/>
              </a:spcAft>
              <a:buNone/>
            </a:pPr>
            <a:endParaRPr lang="en-GB" dirty="0"/>
          </a:p>
          <a:p>
            <a:pPr marL="0" lvl="0" indent="0" rtl="0">
              <a:spcBef>
                <a:spcPts val="0"/>
              </a:spcBef>
              <a:spcAft>
                <a:spcPts val="0"/>
              </a:spcAft>
              <a:buNone/>
            </a:pPr>
            <a:r>
              <a:rPr lang="en-GB" b="1" dirty="0"/>
              <a:t>The Space Y Dilemma: </a:t>
            </a:r>
            <a:br>
              <a:rPr lang="en-GB" b="1" dirty="0"/>
            </a:br>
            <a:r>
              <a:rPr lang="en-GB" dirty="0"/>
              <a:t>As a new challenger, Space Y cannot compete on volume yet. We must compete on Efficiency.</a:t>
            </a:r>
            <a:br>
              <a:rPr lang="en-GB" dirty="0"/>
            </a:br>
            <a:endParaRPr lang="en-GB" dirty="0"/>
          </a:p>
          <a:p>
            <a:pPr marL="457200" lvl="1" indent="0" algn="l">
              <a:buNone/>
            </a:pPr>
            <a:r>
              <a:rPr lang="en-GB" b="1" dirty="0"/>
              <a:t>Scenario A: </a:t>
            </a:r>
            <a:r>
              <a:rPr lang="en-GB" dirty="0"/>
              <a:t>We bid low, launch, and lose the rocket. Result: -$165M Net Loss.</a:t>
            </a:r>
          </a:p>
          <a:p>
            <a:pPr marL="457200" lvl="1" indent="0" algn="l">
              <a:buNone/>
            </a:pPr>
            <a:r>
              <a:rPr lang="en-GB" b="1" dirty="0"/>
              <a:t>Scenario B: </a:t>
            </a:r>
            <a:r>
              <a:rPr lang="en-GB" dirty="0"/>
              <a:t>We bid competitively, launch, and recover the rocket. Result: Profit &amp; Market Share.</a:t>
            </a:r>
          </a:p>
          <a:p>
            <a:pPr marL="0" lvl="0" indent="0" rtl="0">
              <a:spcBef>
                <a:spcPts val="0"/>
              </a:spcBef>
              <a:spcAft>
                <a:spcPts val="0"/>
              </a:spcAft>
              <a:buNone/>
            </a:pPr>
            <a:endParaRPr lang="en-GB" dirty="0"/>
          </a:p>
          <a:p>
            <a:pPr marL="0" lvl="0" indent="0" rtl="0">
              <a:spcBef>
                <a:spcPts val="0"/>
              </a:spcBef>
              <a:spcAft>
                <a:spcPts val="0"/>
              </a:spcAft>
              <a:buNone/>
            </a:pPr>
            <a:r>
              <a:rPr lang="en-GB" b="1" dirty="0"/>
              <a:t>The Data Science Objective: </a:t>
            </a:r>
            <a:br>
              <a:rPr lang="en-GB" b="1" dirty="0"/>
            </a:br>
            <a:r>
              <a:rPr lang="en-GB" dirty="0"/>
              <a:t>We are not just predicting "Landing vs. Crash." We are building a Financial Risk Engine.</a:t>
            </a:r>
            <a:br>
              <a:rPr lang="en-GB" dirty="0"/>
            </a:br>
            <a:endParaRPr lang="en-GB" dirty="0"/>
          </a:p>
          <a:p>
            <a:pPr marL="457200" lvl="1" indent="0" algn="l">
              <a:buNone/>
            </a:pPr>
            <a:r>
              <a:rPr lang="en-GB" b="1" dirty="0"/>
              <a:t>Question 1: </a:t>
            </a:r>
            <a:r>
              <a:rPr lang="en-GB" dirty="0"/>
              <a:t>Can we identify the specific variables (Payload, Orbit, Site) that guarantee recovery?</a:t>
            </a:r>
          </a:p>
          <a:p>
            <a:pPr marL="457200" lvl="1" indent="0" algn="l">
              <a:buNone/>
            </a:pPr>
            <a:r>
              <a:rPr lang="en-GB" b="1" dirty="0"/>
              <a:t>Question 2: </a:t>
            </a:r>
            <a:r>
              <a:rPr lang="en-GB" dirty="0"/>
              <a:t>Can we predict success with enough certainty to underbid SpaceX on specific contracts?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5" name="Picture 4" descr="A diagram of a machine&#10;&#10;AI-generated content may be incorrect.">
            <a:extLst>
              <a:ext uri="{FF2B5EF4-FFF2-40B4-BE49-F238E27FC236}">
                <a16:creationId xmlns:a16="http://schemas.microsoft.com/office/drawing/2014/main" id="{8CDAE4F4-2A1E-94FF-6996-BEAEFCBB2E76}"/>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179" name="Google Shape;179;p29"/>
          <p:cNvSpPr txBox="1">
            <a:spLocks noGrp="1"/>
          </p:cNvSpPr>
          <p:nvPr>
            <p:ph type="title"/>
          </p:nvPr>
        </p:nvSpPr>
        <p:spPr>
          <a:xfrm>
            <a:off x="228600" y="766500"/>
            <a:ext cx="6204300" cy="29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180" name="Google Shape;180;p29"/>
          <p:cNvSpPr txBox="1">
            <a:spLocks noGrp="1"/>
          </p:cNvSpPr>
          <p:nvPr>
            <p:ph type="title" idx="2"/>
          </p:nvPr>
        </p:nvSpPr>
        <p:spPr>
          <a:xfrm>
            <a:off x="7263300" y="803100"/>
            <a:ext cx="1652100" cy="1108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dk1"/>
                </a:solidFill>
              </a:rPr>
              <a:t>03</a:t>
            </a:r>
            <a:endParaRPr dirty="0">
              <a:solidFill>
                <a:schemeClr val="dk1"/>
              </a:solidFill>
            </a:endParaRPr>
          </a:p>
        </p:txBody>
      </p:sp>
      <p:sp>
        <p:nvSpPr>
          <p:cNvPr id="181" name="Google Shape;181;p29"/>
          <p:cNvSpPr txBox="1">
            <a:spLocks noGrp="1"/>
          </p:cNvSpPr>
          <p:nvPr>
            <p:ph type="subTitle" idx="1"/>
          </p:nvPr>
        </p:nvSpPr>
        <p:spPr>
          <a:xfrm>
            <a:off x="228600" y="4044975"/>
            <a:ext cx="3717450" cy="40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cap="all" dirty="0"/>
              <a:t>From Raw Data to Strategic Insight</a:t>
            </a:r>
            <a:endParaRPr cap="all" dirty="0"/>
          </a:p>
        </p:txBody>
      </p:sp>
      <p:cxnSp>
        <p:nvCxnSpPr>
          <p:cNvPr id="182" name="Google Shape;182;p29"/>
          <p:cNvCxnSpPr>
            <a:cxnSpLocks/>
          </p:cNvCxnSpPr>
          <p:nvPr/>
        </p:nvCxnSpPr>
        <p:spPr>
          <a:xfrm>
            <a:off x="-119063" y="4340400"/>
            <a:ext cx="4065113" cy="0"/>
          </a:xfrm>
          <a:prstGeom prst="straightConnector1">
            <a:avLst/>
          </a:prstGeom>
          <a:noFill/>
          <a:ln w="9525" cap="flat" cmpd="sng">
            <a:solidFill>
              <a:srgbClr val="3A4C6B"/>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12" name="Picture 11" descr="A blue and purple rocket&#10;&#10;AI-generated content may be incorrect.">
            <a:extLst>
              <a:ext uri="{FF2B5EF4-FFF2-40B4-BE49-F238E27FC236}">
                <a16:creationId xmlns:a16="http://schemas.microsoft.com/office/drawing/2014/main" id="{5BD19D2D-47E3-6209-C4B8-80788485BFF8}"/>
              </a:ext>
            </a:extLst>
          </p:cNvPr>
          <p:cNvPicPr>
            <a:picLocks noChangeAspect="1"/>
          </p:cNvPicPr>
          <p:nvPr/>
        </p:nvPicPr>
        <p:blipFill>
          <a:blip r:embed="rId3" cstate="screen">
            <a:alphaModFix amt="8000"/>
            <a:extLst>
              <a:ext uri="{28A0092B-C50C-407E-A947-70E740481C1C}">
                <a14:useLocalDpi xmlns:a14="http://schemas.microsoft.com/office/drawing/2010/main"/>
              </a:ext>
            </a:extLst>
          </a:blip>
          <a:stretch>
            <a:fillRect/>
          </a:stretch>
        </p:blipFill>
        <p:spPr>
          <a:xfrm>
            <a:off x="0" y="58500"/>
            <a:ext cx="9144000" cy="4987636"/>
          </a:xfrm>
          <a:prstGeom prst="rect">
            <a:avLst/>
          </a:prstGeom>
        </p:spPr>
      </p:pic>
      <p:sp>
        <p:nvSpPr>
          <p:cNvPr id="263" name="Google Shape;263;p36"/>
          <p:cNvSpPr txBox="1">
            <a:spLocks noGrp="1"/>
          </p:cNvSpPr>
          <p:nvPr>
            <p:ph type="title"/>
          </p:nvPr>
        </p:nvSpPr>
        <p:spPr>
          <a:xfrm>
            <a:off x="228600" y="228600"/>
            <a:ext cx="868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Methodology Overview</a:t>
            </a:r>
            <a:endParaRPr dirty="0"/>
          </a:p>
        </p:txBody>
      </p:sp>
      <p:sp>
        <p:nvSpPr>
          <p:cNvPr id="264" name="Google Shape;264;p36"/>
          <p:cNvSpPr txBox="1"/>
          <p:nvPr/>
        </p:nvSpPr>
        <p:spPr>
          <a:xfrm>
            <a:off x="414641" y="1518123"/>
            <a:ext cx="29316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600" b="1" dirty="0">
                <a:solidFill>
                  <a:schemeClr val="dk1"/>
                </a:solidFill>
                <a:latin typeface="Space Grotesk"/>
                <a:ea typeface="Space Grotesk"/>
                <a:cs typeface="Space Grotesk"/>
                <a:sym typeface="Space Grotesk"/>
              </a:rPr>
              <a:t>Data Mining (API)</a:t>
            </a:r>
            <a:endParaRPr sz="1600" b="1" dirty="0">
              <a:solidFill>
                <a:schemeClr val="dk1"/>
              </a:solidFill>
              <a:latin typeface="Space Grotesk"/>
              <a:ea typeface="Space Grotesk"/>
              <a:cs typeface="Space Grotesk"/>
              <a:sym typeface="Space Grotesk"/>
            </a:endParaRPr>
          </a:p>
        </p:txBody>
      </p:sp>
      <p:sp>
        <p:nvSpPr>
          <p:cNvPr id="265" name="Google Shape;265;p36"/>
          <p:cNvSpPr txBox="1"/>
          <p:nvPr/>
        </p:nvSpPr>
        <p:spPr>
          <a:xfrm>
            <a:off x="414600" y="1873037"/>
            <a:ext cx="2931600" cy="6792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Hind"/>
                <a:ea typeface="Hind"/>
                <a:cs typeface="Hind"/>
                <a:sym typeface="Hind"/>
              </a:rPr>
              <a:t>Extracted 90+ official records via SpaceX REST API. JSON parsed to Pandas DataFrame.</a:t>
            </a:r>
            <a:endParaRPr sz="1200" dirty="0">
              <a:solidFill>
                <a:schemeClr val="dk1"/>
              </a:solidFill>
              <a:latin typeface="Hind"/>
              <a:ea typeface="Hind"/>
              <a:cs typeface="Hind"/>
              <a:sym typeface="Hind"/>
            </a:endParaRPr>
          </a:p>
        </p:txBody>
      </p:sp>
      <p:sp>
        <p:nvSpPr>
          <p:cNvPr id="266" name="Google Shape;266;p36"/>
          <p:cNvSpPr txBox="1"/>
          <p:nvPr/>
        </p:nvSpPr>
        <p:spPr>
          <a:xfrm>
            <a:off x="414641" y="2694118"/>
            <a:ext cx="29316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rgbClr val="FFFFFF"/>
              </a:buClr>
              <a:buSzPts val="1100"/>
              <a:buFont typeface="Arial"/>
              <a:buNone/>
            </a:pPr>
            <a:r>
              <a:rPr lang="en-GB" sz="1600" b="1" dirty="0">
                <a:solidFill>
                  <a:schemeClr val="dk1"/>
                </a:solidFill>
                <a:latin typeface="Space Grotesk"/>
                <a:ea typeface="Space Grotesk"/>
                <a:cs typeface="Space Grotesk"/>
                <a:sym typeface="Space Grotesk"/>
              </a:rPr>
              <a:t>Web Scraping</a:t>
            </a:r>
            <a:endParaRPr sz="1600" b="1" dirty="0">
              <a:solidFill>
                <a:schemeClr val="dk1"/>
              </a:solidFill>
              <a:latin typeface="Space Grotesk"/>
              <a:ea typeface="Space Grotesk"/>
              <a:cs typeface="Space Grotesk"/>
              <a:sym typeface="Space Grotesk"/>
            </a:endParaRPr>
          </a:p>
        </p:txBody>
      </p:sp>
      <p:sp>
        <p:nvSpPr>
          <p:cNvPr id="267" name="Google Shape;267;p36"/>
          <p:cNvSpPr txBox="1"/>
          <p:nvPr/>
        </p:nvSpPr>
        <p:spPr>
          <a:xfrm>
            <a:off x="414600" y="3048450"/>
            <a:ext cx="2931600" cy="6792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Hind"/>
                <a:ea typeface="Hind"/>
                <a:cs typeface="Hind"/>
                <a:sym typeface="Hind"/>
              </a:rPr>
              <a:t>Scraped Wikipedia "Falcon 9 List" to gather historical launch data missing from API.</a:t>
            </a:r>
            <a:endParaRPr sz="1200" dirty="0">
              <a:solidFill>
                <a:schemeClr val="dk1"/>
              </a:solidFill>
              <a:latin typeface="Hind"/>
              <a:ea typeface="Hind"/>
              <a:cs typeface="Hind"/>
              <a:sym typeface="Hind"/>
            </a:endParaRPr>
          </a:p>
        </p:txBody>
      </p:sp>
      <p:sp>
        <p:nvSpPr>
          <p:cNvPr id="268" name="Google Shape;268;p36"/>
          <p:cNvSpPr txBox="1"/>
          <p:nvPr/>
        </p:nvSpPr>
        <p:spPr>
          <a:xfrm>
            <a:off x="414641" y="3870113"/>
            <a:ext cx="29316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600" b="1" dirty="0">
                <a:solidFill>
                  <a:schemeClr val="dk1"/>
                </a:solidFill>
                <a:latin typeface="Space Grotesk"/>
                <a:ea typeface="Space Grotesk"/>
                <a:cs typeface="Space Grotesk"/>
                <a:sym typeface="Space Grotesk"/>
              </a:rPr>
              <a:t>Data Wrangling</a:t>
            </a:r>
            <a:endParaRPr sz="1600" b="1" dirty="0">
              <a:solidFill>
                <a:schemeClr val="dk1"/>
              </a:solidFill>
              <a:latin typeface="Space Grotesk"/>
              <a:ea typeface="Space Grotesk"/>
              <a:cs typeface="Space Grotesk"/>
              <a:sym typeface="Space Grotesk"/>
            </a:endParaRPr>
          </a:p>
        </p:txBody>
      </p:sp>
      <p:sp>
        <p:nvSpPr>
          <p:cNvPr id="269" name="Google Shape;269;p36"/>
          <p:cNvSpPr txBox="1"/>
          <p:nvPr/>
        </p:nvSpPr>
        <p:spPr>
          <a:xfrm>
            <a:off x="414600" y="4227463"/>
            <a:ext cx="2931600" cy="67928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Hind"/>
                <a:ea typeface="Hind"/>
                <a:cs typeface="Hind"/>
                <a:sym typeface="Hind"/>
              </a:rPr>
              <a:t>Imputed missing Payload Mass (Mean). Performed One-Hot Encoding on Categorical variables.</a:t>
            </a:r>
            <a:endParaRPr sz="1200" dirty="0">
              <a:solidFill>
                <a:schemeClr val="dk1"/>
              </a:solidFill>
              <a:latin typeface="Hind"/>
              <a:ea typeface="Hind"/>
              <a:cs typeface="Hind"/>
              <a:sym typeface="Hind"/>
            </a:endParaRPr>
          </a:p>
        </p:txBody>
      </p:sp>
      <p:sp>
        <p:nvSpPr>
          <p:cNvPr id="270" name="Google Shape;270;p36"/>
          <p:cNvSpPr txBox="1"/>
          <p:nvPr/>
        </p:nvSpPr>
        <p:spPr>
          <a:xfrm>
            <a:off x="3843062" y="1518123"/>
            <a:ext cx="29316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600" b="1" dirty="0">
                <a:solidFill>
                  <a:schemeClr val="dk1"/>
                </a:solidFill>
                <a:latin typeface="Space Grotesk"/>
                <a:ea typeface="Space Grotesk"/>
                <a:cs typeface="Space Grotesk"/>
                <a:sym typeface="Space Grotesk"/>
              </a:rPr>
              <a:t>Exploratory Analysis</a:t>
            </a:r>
            <a:endParaRPr sz="1600" b="1" dirty="0">
              <a:solidFill>
                <a:schemeClr val="dk1"/>
              </a:solidFill>
              <a:latin typeface="Space Grotesk"/>
              <a:ea typeface="Space Grotesk"/>
              <a:cs typeface="Space Grotesk"/>
              <a:sym typeface="Space Grotesk"/>
            </a:endParaRPr>
          </a:p>
        </p:txBody>
      </p:sp>
      <p:sp>
        <p:nvSpPr>
          <p:cNvPr id="271" name="Google Shape;271;p36"/>
          <p:cNvSpPr txBox="1"/>
          <p:nvPr/>
        </p:nvSpPr>
        <p:spPr>
          <a:xfrm>
            <a:off x="3843062" y="1877911"/>
            <a:ext cx="2931600" cy="67440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Hind"/>
                <a:ea typeface="Hind"/>
                <a:cs typeface="Hind"/>
                <a:sym typeface="Hind"/>
              </a:rPr>
              <a:t>Executed SQL queries for failure counts. Visualised trends (Orbit vs. Success) using Seaborn.</a:t>
            </a:r>
            <a:endParaRPr sz="1200" dirty="0">
              <a:solidFill>
                <a:schemeClr val="dk1"/>
              </a:solidFill>
              <a:latin typeface="Hind"/>
              <a:ea typeface="Hind"/>
              <a:cs typeface="Hind"/>
              <a:sym typeface="Hind"/>
            </a:endParaRPr>
          </a:p>
        </p:txBody>
      </p:sp>
      <p:sp>
        <p:nvSpPr>
          <p:cNvPr id="272" name="Google Shape;272;p36"/>
          <p:cNvSpPr txBox="1"/>
          <p:nvPr/>
        </p:nvSpPr>
        <p:spPr>
          <a:xfrm>
            <a:off x="3843062" y="2694118"/>
            <a:ext cx="29316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600" b="1" dirty="0">
                <a:solidFill>
                  <a:schemeClr val="dk1"/>
                </a:solidFill>
                <a:latin typeface="Space Grotesk"/>
                <a:ea typeface="Space Grotesk"/>
                <a:cs typeface="Space Grotesk"/>
                <a:sym typeface="Space Grotesk"/>
              </a:rPr>
              <a:t>Interactive Analytics</a:t>
            </a:r>
            <a:endParaRPr sz="1600" b="1" dirty="0">
              <a:solidFill>
                <a:schemeClr val="dk1"/>
              </a:solidFill>
              <a:latin typeface="Space Grotesk"/>
              <a:ea typeface="Space Grotesk"/>
              <a:cs typeface="Space Grotesk"/>
              <a:sym typeface="Space Grotesk"/>
            </a:endParaRPr>
          </a:p>
        </p:txBody>
      </p:sp>
      <p:sp>
        <p:nvSpPr>
          <p:cNvPr id="273" name="Google Shape;273;p36"/>
          <p:cNvSpPr txBox="1"/>
          <p:nvPr/>
        </p:nvSpPr>
        <p:spPr>
          <a:xfrm>
            <a:off x="3843062" y="3050886"/>
            <a:ext cx="2931600" cy="67684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Hind"/>
                <a:ea typeface="Hind"/>
                <a:cs typeface="Hind"/>
                <a:sym typeface="Hind"/>
              </a:rPr>
              <a:t>Built Geospatial Heatmaps for Launch Sites and a Real-time Payload performance dashboard.</a:t>
            </a:r>
            <a:endParaRPr sz="1200" dirty="0">
              <a:solidFill>
                <a:schemeClr val="dk1"/>
              </a:solidFill>
              <a:latin typeface="Hind"/>
              <a:ea typeface="Hind"/>
              <a:cs typeface="Hind"/>
              <a:sym typeface="Hind"/>
            </a:endParaRPr>
          </a:p>
        </p:txBody>
      </p:sp>
      <p:sp>
        <p:nvSpPr>
          <p:cNvPr id="274" name="Google Shape;274;p36"/>
          <p:cNvSpPr txBox="1"/>
          <p:nvPr/>
        </p:nvSpPr>
        <p:spPr>
          <a:xfrm>
            <a:off x="3843062" y="3870113"/>
            <a:ext cx="29316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GB" sz="1600" b="1" dirty="0">
                <a:solidFill>
                  <a:schemeClr val="dk1"/>
                </a:solidFill>
                <a:latin typeface="Space Grotesk"/>
                <a:ea typeface="Space Grotesk"/>
                <a:cs typeface="Space Grotesk"/>
                <a:sym typeface="Space Grotesk"/>
              </a:rPr>
              <a:t>Predictive Modelling</a:t>
            </a:r>
            <a:endParaRPr sz="1600" b="1" dirty="0">
              <a:solidFill>
                <a:schemeClr val="dk1"/>
              </a:solidFill>
              <a:latin typeface="Space Grotesk"/>
              <a:ea typeface="Space Grotesk"/>
              <a:cs typeface="Space Grotesk"/>
              <a:sym typeface="Space Grotesk"/>
            </a:endParaRPr>
          </a:p>
        </p:txBody>
      </p:sp>
      <p:sp>
        <p:nvSpPr>
          <p:cNvPr id="275" name="Google Shape;275;p36"/>
          <p:cNvSpPr txBox="1"/>
          <p:nvPr/>
        </p:nvSpPr>
        <p:spPr>
          <a:xfrm>
            <a:off x="3843062" y="4227462"/>
            <a:ext cx="2931600" cy="67928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solidFill>
                  <a:schemeClr val="dk1"/>
                </a:solidFill>
                <a:latin typeface="Hind"/>
                <a:ea typeface="Hind"/>
                <a:cs typeface="Hind"/>
                <a:sym typeface="Hind"/>
              </a:rPr>
              <a:t>Trained 4 Classifiers (LR, SVM, Tree, KNN). Optimised via GridSearchCV (10-fold Cross Validation).</a:t>
            </a:r>
            <a:endParaRPr sz="1200" dirty="0">
              <a:solidFill>
                <a:schemeClr val="dk1"/>
              </a:solidFill>
              <a:latin typeface="Hind"/>
              <a:ea typeface="Hind"/>
              <a:cs typeface="Hind"/>
              <a:sym typeface="Hind"/>
            </a:endParaRPr>
          </a:p>
        </p:txBody>
      </p:sp>
      <p:sp>
        <p:nvSpPr>
          <p:cNvPr id="276" name="Google Shape;276;p36"/>
          <p:cNvSpPr/>
          <p:nvPr/>
        </p:nvSpPr>
        <p:spPr>
          <a:xfrm>
            <a:off x="228600" y="167877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277" name="Google Shape;277;p36"/>
          <p:cNvSpPr/>
          <p:nvPr/>
        </p:nvSpPr>
        <p:spPr>
          <a:xfrm>
            <a:off x="228600" y="2892868"/>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278" name="Google Shape;278;p36"/>
          <p:cNvSpPr/>
          <p:nvPr/>
        </p:nvSpPr>
        <p:spPr>
          <a:xfrm>
            <a:off x="228600" y="403076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279" name="Google Shape;279;p36"/>
          <p:cNvSpPr/>
          <p:nvPr/>
        </p:nvSpPr>
        <p:spPr>
          <a:xfrm>
            <a:off x="3669975" y="1678773"/>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280" name="Google Shape;280;p36"/>
          <p:cNvSpPr/>
          <p:nvPr/>
        </p:nvSpPr>
        <p:spPr>
          <a:xfrm>
            <a:off x="3669975" y="2854768"/>
            <a:ext cx="109800" cy="1098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sp>
        <p:nvSpPr>
          <p:cNvPr id="281" name="Google Shape;281;p36"/>
          <p:cNvSpPr/>
          <p:nvPr/>
        </p:nvSpPr>
        <p:spPr>
          <a:xfrm>
            <a:off x="3669975" y="4030763"/>
            <a:ext cx="109800" cy="1098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Roboto"/>
              <a:ea typeface="Roboto"/>
              <a:cs typeface="Roboto"/>
              <a:sym typeface="Roboto"/>
            </a:endParaRPr>
          </a:p>
        </p:txBody>
      </p:sp>
      <p:cxnSp>
        <p:nvCxnSpPr>
          <p:cNvPr id="282" name="Google Shape;282;p36"/>
          <p:cNvCxnSpPr>
            <a:stCxn id="276" idx="4"/>
            <a:endCxn id="277" idx="0"/>
          </p:cNvCxnSpPr>
          <p:nvPr/>
        </p:nvCxnSpPr>
        <p:spPr>
          <a:xfrm>
            <a:off x="283500" y="1788573"/>
            <a:ext cx="0" cy="1104300"/>
          </a:xfrm>
          <a:prstGeom prst="straightConnector1">
            <a:avLst/>
          </a:prstGeom>
          <a:noFill/>
          <a:ln w="9525" cap="flat" cmpd="sng">
            <a:solidFill>
              <a:schemeClr val="dk1"/>
            </a:solidFill>
            <a:prstDash val="solid"/>
            <a:round/>
            <a:headEnd type="none" w="med" len="med"/>
            <a:tailEnd type="none" w="med" len="med"/>
          </a:ln>
        </p:spPr>
      </p:cxnSp>
      <p:cxnSp>
        <p:nvCxnSpPr>
          <p:cNvPr id="283" name="Google Shape;283;p36"/>
          <p:cNvCxnSpPr>
            <a:stCxn id="277" idx="4"/>
            <a:endCxn id="278" idx="0"/>
          </p:cNvCxnSpPr>
          <p:nvPr/>
        </p:nvCxnSpPr>
        <p:spPr>
          <a:xfrm>
            <a:off x="283500" y="3002668"/>
            <a:ext cx="0" cy="1028100"/>
          </a:xfrm>
          <a:prstGeom prst="straightConnector1">
            <a:avLst/>
          </a:prstGeom>
          <a:noFill/>
          <a:ln w="9525" cap="flat" cmpd="sng">
            <a:solidFill>
              <a:schemeClr val="dk1"/>
            </a:solidFill>
            <a:prstDash val="solid"/>
            <a:round/>
            <a:headEnd type="none" w="med" len="med"/>
            <a:tailEnd type="none" w="med" len="med"/>
          </a:ln>
        </p:spPr>
      </p:cxnSp>
      <p:cxnSp>
        <p:nvCxnSpPr>
          <p:cNvPr id="284" name="Google Shape;284;p36"/>
          <p:cNvCxnSpPr>
            <a:stCxn id="268" idx="3"/>
            <a:endCxn id="279" idx="2"/>
          </p:cNvCxnSpPr>
          <p:nvPr/>
        </p:nvCxnSpPr>
        <p:spPr>
          <a:xfrm rot="10800000" flipH="1">
            <a:off x="3346241" y="1733663"/>
            <a:ext cx="323700" cy="2352000"/>
          </a:xfrm>
          <a:prstGeom prst="bentConnector3">
            <a:avLst>
              <a:gd name="adj1" fmla="val 50005"/>
            </a:avLst>
          </a:prstGeom>
          <a:noFill/>
          <a:ln w="9525" cap="flat" cmpd="sng">
            <a:solidFill>
              <a:schemeClr val="dk1"/>
            </a:solidFill>
            <a:prstDash val="solid"/>
            <a:round/>
            <a:headEnd type="none" w="med" len="med"/>
            <a:tailEnd type="none" w="med" len="med"/>
          </a:ln>
        </p:spPr>
      </p:cxnSp>
      <p:cxnSp>
        <p:nvCxnSpPr>
          <p:cNvPr id="285" name="Google Shape;285;p36"/>
          <p:cNvCxnSpPr>
            <a:stCxn id="279" idx="4"/>
            <a:endCxn id="280" idx="0"/>
          </p:cNvCxnSpPr>
          <p:nvPr/>
        </p:nvCxnSpPr>
        <p:spPr>
          <a:xfrm>
            <a:off x="3724875" y="1788573"/>
            <a:ext cx="0" cy="1066200"/>
          </a:xfrm>
          <a:prstGeom prst="straightConnector1">
            <a:avLst/>
          </a:prstGeom>
          <a:noFill/>
          <a:ln w="9525" cap="flat" cmpd="sng">
            <a:solidFill>
              <a:schemeClr val="dk1"/>
            </a:solidFill>
            <a:prstDash val="solid"/>
            <a:round/>
            <a:headEnd type="none" w="med" len="med"/>
            <a:tailEnd type="none" w="med" len="med"/>
          </a:ln>
        </p:spPr>
      </p:cxnSp>
      <p:cxnSp>
        <p:nvCxnSpPr>
          <p:cNvPr id="286" name="Google Shape;286;p36"/>
          <p:cNvCxnSpPr>
            <a:stCxn id="280" idx="4"/>
            <a:endCxn id="281" idx="0"/>
          </p:cNvCxnSpPr>
          <p:nvPr/>
        </p:nvCxnSpPr>
        <p:spPr>
          <a:xfrm>
            <a:off x="3724875" y="2964568"/>
            <a:ext cx="0" cy="1066200"/>
          </a:xfrm>
          <a:prstGeom prst="straightConnector1">
            <a:avLst/>
          </a:prstGeom>
          <a:noFill/>
          <a:ln w="9525" cap="flat" cmpd="sng">
            <a:solidFill>
              <a:schemeClr val="dk1"/>
            </a:solidFill>
            <a:prstDash val="solid"/>
            <a:round/>
            <a:headEnd type="none" w="med" len="med"/>
            <a:tailEnd type="none" w="med" len="med"/>
          </a:ln>
        </p:spPr>
      </p:cxnSp>
      <p:sp>
        <p:nvSpPr>
          <p:cNvPr id="287" name="Google Shape;287;p36"/>
          <p:cNvSpPr txBox="1"/>
          <p:nvPr/>
        </p:nvSpPr>
        <p:spPr>
          <a:xfrm>
            <a:off x="6888761" y="4351551"/>
            <a:ext cx="1644000" cy="4311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dirty="0">
                <a:solidFill>
                  <a:schemeClr val="dk1"/>
                </a:solidFill>
                <a:latin typeface="Space Grotesk"/>
                <a:ea typeface="Space Grotesk"/>
                <a:cs typeface="Space Grotesk"/>
                <a:sym typeface="Space Grotesk"/>
              </a:rPr>
              <a:t>The end</a:t>
            </a:r>
            <a:endParaRPr sz="1600" b="1" dirty="0">
              <a:solidFill>
                <a:schemeClr val="dk1"/>
              </a:solidFill>
              <a:latin typeface="Space Grotesk"/>
              <a:ea typeface="Space Grotesk"/>
              <a:cs typeface="Space Grotesk"/>
              <a:sym typeface="Space Grotesk"/>
            </a:endParaRPr>
          </a:p>
        </p:txBody>
      </p:sp>
      <p:cxnSp>
        <p:nvCxnSpPr>
          <p:cNvPr id="288" name="Google Shape;288;p36"/>
          <p:cNvCxnSpPr>
            <a:cxnSpLocks/>
          </p:cNvCxnSpPr>
          <p:nvPr/>
        </p:nvCxnSpPr>
        <p:spPr>
          <a:xfrm>
            <a:off x="7004354" y="4567102"/>
            <a:ext cx="534257" cy="0"/>
          </a:xfrm>
          <a:prstGeom prst="straightConnector1">
            <a:avLst/>
          </a:prstGeom>
          <a:noFill/>
          <a:ln w="9525" cap="flat" cmpd="sng">
            <a:solidFill>
              <a:schemeClr val="dk1"/>
            </a:solidFill>
            <a:prstDash val="solid"/>
            <a:round/>
            <a:headEnd type="none" w="med" len="med"/>
            <a:tailEnd type="none" w="med" len="med"/>
          </a:ln>
        </p:spPr>
      </p:cxnSp>
      <p:sp>
        <p:nvSpPr>
          <p:cNvPr id="289" name="Google Shape;289;p36"/>
          <p:cNvSpPr txBox="1"/>
          <p:nvPr/>
        </p:nvSpPr>
        <p:spPr>
          <a:xfrm>
            <a:off x="414600" y="934613"/>
            <a:ext cx="1644000" cy="431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dirty="0">
                <a:solidFill>
                  <a:schemeClr val="dk1"/>
                </a:solidFill>
                <a:latin typeface="Space Grotesk"/>
                <a:ea typeface="Space Grotesk"/>
                <a:cs typeface="Space Grotesk"/>
                <a:sym typeface="Space Grotesk"/>
              </a:rPr>
              <a:t>The beginning</a:t>
            </a:r>
            <a:endParaRPr sz="1600" b="1" dirty="0">
              <a:solidFill>
                <a:schemeClr val="dk1"/>
              </a:solidFill>
              <a:latin typeface="Space Grotesk"/>
              <a:ea typeface="Space Grotesk"/>
              <a:cs typeface="Space Grotesk"/>
              <a:sym typeface="Space Grotesk"/>
            </a:endParaRPr>
          </a:p>
        </p:txBody>
      </p:sp>
      <p:cxnSp>
        <p:nvCxnSpPr>
          <p:cNvPr id="290" name="Google Shape;290;p36"/>
          <p:cNvCxnSpPr>
            <a:stCxn id="289" idx="1"/>
            <a:endCxn id="276" idx="0"/>
          </p:cNvCxnSpPr>
          <p:nvPr/>
        </p:nvCxnSpPr>
        <p:spPr>
          <a:xfrm flipH="1">
            <a:off x="283500" y="1150163"/>
            <a:ext cx="131100" cy="528600"/>
          </a:xfrm>
          <a:prstGeom prst="bentConnector2">
            <a:avLst/>
          </a:prstGeom>
          <a:noFill/>
          <a:ln w="9525" cap="flat" cmpd="sng">
            <a:solidFill>
              <a:schemeClr val="dk1"/>
            </a:solidFill>
            <a:prstDash val="solid"/>
            <a:round/>
            <a:headEnd type="none" w="med" len="med"/>
            <a:tailEnd type="none" w="med" len="med"/>
          </a:ln>
        </p:spPr>
      </p:cxnSp>
      <p:sp>
        <p:nvSpPr>
          <p:cNvPr id="5" name="Google Shape;287;p36">
            <a:extLst>
              <a:ext uri="{FF2B5EF4-FFF2-40B4-BE49-F238E27FC236}">
                <a16:creationId xmlns:a16="http://schemas.microsoft.com/office/drawing/2014/main" id="{009FC601-86A8-1EE0-166E-4B18627FB948}"/>
              </a:ext>
            </a:extLst>
          </p:cNvPr>
          <p:cNvSpPr txBox="1"/>
          <p:nvPr/>
        </p:nvSpPr>
        <p:spPr>
          <a:xfrm>
            <a:off x="2186718" y="1521268"/>
            <a:ext cx="1186932" cy="4311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rPr>
              <a:t>Requests Library</a:t>
            </a:r>
            <a:endParaRPr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endParaRPr>
          </a:p>
        </p:txBody>
      </p:sp>
      <p:sp>
        <p:nvSpPr>
          <p:cNvPr id="6" name="Google Shape;287;p36">
            <a:extLst>
              <a:ext uri="{FF2B5EF4-FFF2-40B4-BE49-F238E27FC236}">
                <a16:creationId xmlns:a16="http://schemas.microsoft.com/office/drawing/2014/main" id="{6C290C0B-D13F-B7E2-3320-447760BA1277}"/>
              </a:ext>
            </a:extLst>
          </p:cNvPr>
          <p:cNvSpPr txBox="1"/>
          <p:nvPr/>
        </p:nvSpPr>
        <p:spPr>
          <a:xfrm>
            <a:off x="1857934" y="2694118"/>
            <a:ext cx="1186932" cy="4311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rPr>
              <a:t>BeautifulSoup</a:t>
            </a:r>
            <a:endParaRPr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endParaRPr>
          </a:p>
        </p:txBody>
      </p:sp>
      <p:sp>
        <p:nvSpPr>
          <p:cNvPr id="7" name="Google Shape;287;p36">
            <a:extLst>
              <a:ext uri="{FF2B5EF4-FFF2-40B4-BE49-F238E27FC236}">
                <a16:creationId xmlns:a16="http://schemas.microsoft.com/office/drawing/2014/main" id="{4192A422-D742-9197-CEDF-C87EF130872C}"/>
              </a:ext>
            </a:extLst>
          </p:cNvPr>
          <p:cNvSpPr txBox="1"/>
          <p:nvPr/>
        </p:nvSpPr>
        <p:spPr>
          <a:xfrm>
            <a:off x="2001528" y="3864236"/>
            <a:ext cx="1186932" cy="4311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rPr>
              <a:t>Preprocessing</a:t>
            </a:r>
            <a:endParaRPr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endParaRPr>
          </a:p>
        </p:txBody>
      </p:sp>
      <p:sp>
        <p:nvSpPr>
          <p:cNvPr id="8" name="Google Shape;287;p36">
            <a:extLst>
              <a:ext uri="{FF2B5EF4-FFF2-40B4-BE49-F238E27FC236}">
                <a16:creationId xmlns:a16="http://schemas.microsoft.com/office/drawing/2014/main" id="{BC364C78-C6E7-81B0-B79E-36DA71DDC6CD}"/>
              </a:ext>
            </a:extLst>
          </p:cNvPr>
          <p:cNvSpPr txBox="1"/>
          <p:nvPr/>
        </p:nvSpPr>
        <p:spPr>
          <a:xfrm>
            <a:off x="5958618" y="1518113"/>
            <a:ext cx="1461358" cy="4311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rPr>
              <a:t>SQL &amp; Visualisation</a:t>
            </a:r>
            <a:endParaRPr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endParaRPr>
          </a:p>
        </p:txBody>
      </p:sp>
      <p:sp>
        <p:nvSpPr>
          <p:cNvPr id="9" name="Google Shape;287;p36">
            <a:extLst>
              <a:ext uri="{FF2B5EF4-FFF2-40B4-BE49-F238E27FC236}">
                <a16:creationId xmlns:a16="http://schemas.microsoft.com/office/drawing/2014/main" id="{F2B59146-E7FD-D455-E52C-CF3B361E8047}"/>
              </a:ext>
            </a:extLst>
          </p:cNvPr>
          <p:cNvSpPr txBox="1"/>
          <p:nvPr/>
        </p:nvSpPr>
        <p:spPr>
          <a:xfrm>
            <a:off x="6002001" y="2694118"/>
            <a:ext cx="1461358" cy="4311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rPr>
              <a:t>Folium &amp; Dash</a:t>
            </a:r>
            <a:endParaRPr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endParaRPr>
          </a:p>
        </p:txBody>
      </p:sp>
      <p:sp>
        <p:nvSpPr>
          <p:cNvPr id="10" name="Google Shape;287;p36">
            <a:extLst>
              <a:ext uri="{FF2B5EF4-FFF2-40B4-BE49-F238E27FC236}">
                <a16:creationId xmlns:a16="http://schemas.microsoft.com/office/drawing/2014/main" id="{CFF3D115-4480-7E7E-18E6-15A990925AD9}"/>
              </a:ext>
            </a:extLst>
          </p:cNvPr>
          <p:cNvSpPr txBox="1"/>
          <p:nvPr/>
        </p:nvSpPr>
        <p:spPr>
          <a:xfrm>
            <a:off x="5934803" y="3864236"/>
            <a:ext cx="1461358" cy="4311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GB"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rPr>
              <a:t>Scikit-Learn</a:t>
            </a:r>
            <a:endParaRPr sz="800" b="1" dirty="0">
              <a:solidFill>
                <a:srgbClr val="3A4C6B"/>
              </a:solidFill>
              <a:latin typeface="JetBrainsMono NF" panose="02000009000000000000" pitchFamily="50" charset="0"/>
              <a:ea typeface="JetBrainsMono NF" panose="02000009000000000000" pitchFamily="50" charset="0"/>
              <a:cs typeface="JetBrainsMono NF" panose="02000009000000000000" pitchFamily="50" charset="0"/>
              <a:sym typeface="Space Grotesk"/>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2CB6030B-2BB4-CE50-26CF-DB5AAE2D412D}"/>
            </a:ext>
          </a:extLst>
        </p:cNvPr>
        <p:cNvGrpSpPr/>
        <p:nvPr/>
      </p:nvGrpSpPr>
      <p:grpSpPr>
        <a:xfrm>
          <a:off x="0" y="0"/>
          <a:ext cx="0" cy="0"/>
          <a:chOff x="0" y="0"/>
          <a:chExt cx="0" cy="0"/>
        </a:xfrm>
      </p:grpSpPr>
      <p:pic>
        <p:nvPicPr>
          <p:cNvPr id="29" name="Picture 28" descr="A computer screen shot of a diagram&#10;&#10;AI-generated content may be incorrect.">
            <a:extLst>
              <a:ext uri="{FF2B5EF4-FFF2-40B4-BE49-F238E27FC236}">
                <a16:creationId xmlns:a16="http://schemas.microsoft.com/office/drawing/2014/main" id="{CC5B9BB0-0DDA-2C58-4D6B-D73C50CF6B19}"/>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194" name="Google Shape;194;p31">
            <a:extLst>
              <a:ext uri="{FF2B5EF4-FFF2-40B4-BE49-F238E27FC236}">
                <a16:creationId xmlns:a16="http://schemas.microsoft.com/office/drawing/2014/main" id="{F64109EE-6AE0-CC96-BC3D-162D478E4662}"/>
              </a:ext>
            </a:extLst>
          </p:cNvPr>
          <p:cNvSpPr txBox="1">
            <a:spLocks noGrp="1"/>
          </p:cNvSpPr>
          <p:nvPr>
            <p:ph type="title"/>
          </p:nvPr>
        </p:nvSpPr>
        <p:spPr>
          <a:xfrm>
            <a:off x="228600" y="228600"/>
            <a:ext cx="478631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Collection – SpaceX API</a:t>
            </a:r>
            <a:endParaRPr dirty="0"/>
          </a:p>
        </p:txBody>
      </p:sp>
      <p:sp>
        <p:nvSpPr>
          <p:cNvPr id="196" name="Google Shape;196;p31">
            <a:extLst>
              <a:ext uri="{FF2B5EF4-FFF2-40B4-BE49-F238E27FC236}">
                <a16:creationId xmlns:a16="http://schemas.microsoft.com/office/drawing/2014/main" id="{F5036AB2-58B6-AF07-9D06-DF7CBEEAF08D}"/>
              </a:ext>
            </a:extLst>
          </p:cNvPr>
          <p:cNvSpPr txBox="1">
            <a:spLocks noGrp="1"/>
          </p:cNvSpPr>
          <p:nvPr>
            <p:ph type="subTitle" idx="2"/>
          </p:nvPr>
        </p:nvSpPr>
        <p:spPr>
          <a:xfrm>
            <a:off x="228600" y="801301"/>
            <a:ext cx="6243616" cy="703650"/>
          </a:xfrm>
          <a:prstGeom prst="rect">
            <a:avLst/>
          </a:prstGeom>
        </p:spPr>
        <p:txBody>
          <a:bodyPr spcFirstLastPara="1" wrap="square" lIns="91425" tIns="91425" rIns="91425" bIns="91425" anchor="t" anchorCtr="0">
            <a:noAutofit/>
          </a:bodyPr>
          <a:lstStyle/>
          <a:p>
            <a:pPr marL="0" lvl="0" indent="0"/>
            <a:r>
              <a:rPr lang="en-GB" dirty="0"/>
              <a:t>We queried the </a:t>
            </a:r>
            <a:r>
              <a:rPr lang="en-GB" b="1" dirty="0"/>
              <a:t>SpaceX REST API</a:t>
            </a:r>
            <a:r>
              <a:rPr lang="en-GB" dirty="0"/>
              <a:t> </a:t>
            </a:r>
            <a:r>
              <a:rPr lang="en-GB" sz="1000" dirty="0"/>
              <a:t>(</a:t>
            </a:r>
            <a:r>
              <a:rPr lang="en-GB" sz="1000" dirty="0">
                <a:latin typeface="JetBrainsMono NF" panose="02000009000000000000" pitchFamily="50" charset="0"/>
                <a:ea typeface="JetBrainsMono NF" panose="02000009000000000000" pitchFamily="50" charset="0"/>
                <a:cs typeface="JetBrainsMono NF" panose="02000009000000000000" pitchFamily="50" charset="0"/>
              </a:rPr>
              <a:t>v4/launches/past</a:t>
            </a:r>
            <a:r>
              <a:rPr lang="en-GB" sz="1000" dirty="0"/>
              <a:t>)</a:t>
            </a:r>
            <a:r>
              <a:rPr lang="en-GB" dirty="0"/>
              <a:t> to retrieve the raw launch manifest. Because the API response contains relational IDs </a:t>
            </a:r>
            <a:r>
              <a:rPr lang="en-GB" sz="1000" dirty="0"/>
              <a:t>(e.g., </a:t>
            </a:r>
            <a:r>
              <a:rPr lang="en-GB" sz="1000" dirty="0">
                <a:latin typeface="JetBrainsMono NF" panose="02000009000000000000" pitchFamily="50" charset="0"/>
                <a:ea typeface="JetBrainsMono NF" panose="02000009000000000000" pitchFamily="50" charset="0"/>
                <a:cs typeface="JetBrainsMono NF" panose="02000009000000000000" pitchFamily="50" charset="0"/>
              </a:rPr>
              <a:t>5e9d0d95eda69973a809d1ec</a:t>
            </a:r>
            <a:r>
              <a:rPr lang="en-GB" sz="1000" dirty="0"/>
              <a:t>)</a:t>
            </a:r>
            <a:r>
              <a:rPr lang="en-GB" dirty="0"/>
              <a:t> instead of readable names, we constructed a custom pipeline:</a:t>
            </a:r>
          </a:p>
        </p:txBody>
      </p:sp>
      <p:sp>
        <p:nvSpPr>
          <p:cNvPr id="9" name="Google Shape;105;p25">
            <a:extLst>
              <a:ext uri="{FF2B5EF4-FFF2-40B4-BE49-F238E27FC236}">
                <a16:creationId xmlns:a16="http://schemas.microsoft.com/office/drawing/2014/main" id="{B7D77B33-5F4B-94A6-B214-829D6F7CEE50}"/>
              </a:ext>
            </a:extLst>
          </p:cNvPr>
          <p:cNvSpPr txBox="1">
            <a:spLocks/>
          </p:cNvSpPr>
          <p:nvPr/>
        </p:nvSpPr>
        <p:spPr>
          <a:xfrm>
            <a:off x="-1" y="4795085"/>
            <a:ext cx="4527501" cy="376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sz="900" cap="all" dirty="0">
                <a:latin typeface="Space Grotesk Medium" panose="020B0604020202020204" charset="0"/>
                <a:cs typeface="Space Grotesk Medium" panose="020B0604020202020204" charset="0"/>
                <a:hlinkClick r:id="rId4"/>
              </a:rPr>
              <a:t>GITHUB REPOSITORY: 01_Data_Collection_API.ipynb </a:t>
            </a:r>
            <a:endParaRPr lang="en-GB" sz="900" cap="all" dirty="0">
              <a:latin typeface="Space Grotesk Medium" panose="020B0604020202020204" charset="0"/>
              <a:cs typeface="Space Grotesk Medium" panose="020B0604020202020204" charset="0"/>
            </a:endParaRPr>
          </a:p>
        </p:txBody>
      </p:sp>
      <p:cxnSp>
        <p:nvCxnSpPr>
          <p:cNvPr id="10" name="Google Shape;109;p25">
            <a:extLst>
              <a:ext uri="{FF2B5EF4-FFF2-40B4-BE49-F238E27FC236}">
                <a16:creationId xmlns:a16="http://schemas.microsoft.com/office/drawing/2014/main" id="{2DF20826-61DC-D1F1-FDE1-5172AEFCB837}"/>
              </a:ext>
            </a:extLst>
          </p:cNvPr>
          <p:cNvCxnSpPr>
            <a:cxnSpLocks/>
          </p:cNvCxnSpPr>
          <p:nvPr/>
        </p:nvCxnSpPr>
        <p:spPr>
          <a:xfrm>
            <a:off x="-66033" y="5068139"/>
            <a:ext cx="4527501" cy="0"/>
          </a:xfrm>
          <a:prstGeom prst="straightConnector1">
            <a:avLst/>
          </a:prstGeom>
          <a:noFill/>
          <a:ln w="9525" cap="flat" cmpd="sng">
            <a:solidFill>
              <a:srgbClr val="3A4C6B"/>
            </a:solidFill>
            <a:prstDash val="solid"/>
            <a:round/>
            <a:headEnd type="none" w="med" len="med"/>
            <a:tailEnd type="none" w="med" len="med"/>
          </a:ln>
        </p:spPr>
      </p:cxnSp>
      <p:pic>
        <p:nvPicPr>
          <p:cNvPr id="24" name="Picture 23" descr="A screenshot of a computer&#10;&#10;AI-generated content may be incorrect.">
            <a:extLst>
              <a:ext uri="{FF2B5EF4-FFF2-40B4-BE49-F238E27FC236}">
                <a16:creationId xmlns:a16="http://schemas.microsoft.com/office/drawing/2014/main" id="{C9BE950A-5684-1375-1A9F-CE2A75B7390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14938" y="148552"/>
            <a:ext cx="2100440" cy="4846396"/>
          </a:xfrm>
          <a:prstGeom prst="rect">
            <a:avLst/>
          </a:prstGeom>
        </p:spPr>
      </p:pic>
      <p:sp>
        <p:nvSpPr>
          <p:cNvPr id="25" name="Google Shape;196;p31">
            <a:extLst>
              <a:ext uri="{FF2B5EF4-FFF2-40B4-BE49-F238E27FC236}">
                <a16:creationId xmlns:a16="http://schemas.microsoft.com/office/drawing/2014/main" id="{507CC86E-0814-724D-D139-4CE034A8066C}"/>
              </a:ext>
            </a:extLst>
          </p:cNvPr>
          <p:cNvSpPr txBox="1">
            <a:spLocks/>
          </p:cNvSpPr>
          <p:nvPr/>
        </p:nvSpPr>
        <p:spPr>
          <a:xfrm>
            <a:off x="5069481" y="3638549"/>
            <a:ext cx="2605088" cy="1407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1. Create Dictionary from Helper Lists</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launch_dict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FlightNumber</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list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(data[</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flight_number</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'Date'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list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(data[</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'date'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BoosterVersion</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BoosterVersion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PayloadMass</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PayloadMass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'Orbit'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Orbit,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LaunchSite</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LaunchSite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Outcome,</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GridFins</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GridFins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 (other lists)</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2. Create DataFrame &amp; Filter</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data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pd.DataFrame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launch_dict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data_falcon9 = data[data[</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BoosterVersion</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'Falcon 1'</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sp>
        <p:nvSpPr>
          <p:cNvPr id="26" name="Google Shape;196;p31">
            <a:extLst>
              <a:ext uri="{FF2B5EF4-FFF2-40B4-BE49-F238E27FC236}">
                <a16:creationId xmlns:a16="http://schemas.microsoft.com/office/drawing/2014/main" id="{65BBA34F-FFB0-F000-EBDB-D14BF8CF599B}"/>
              </a:ext>
            </a:extLst>
          </p:cNvPr>
          <p:cNvSpPr txBox="1">
            <a:spLocks/>
          </p:cNvSpPr>
          <p:nvPr/>
        </p:nvSpPr>
        <p:spPr>
          <a:xfrm>
            <a:off x="571322" y="1504950"/>
            <a:ext cx="5900894" cy="2214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Data Extraction: </a:t>
            </a:r>
            <a:r>
              <a:rPr lang="en-GB" sz="1100" dirty="0"/>
              <a:t>Normalised the JSON response into a temporary DataFrame.</a:t>
            </a:r>
          </a:p>
          <a:p>
            <a:pPr marL="0" indent="0"/>
            <a:endParaRPr lang="en-GB" sz="1100" dirty="0"/>
          </a:p>
          <a:p>
            <a:pPr marL="0" indent="0"/>
            <a:r>
              <a:rPr lang="en-GB" sz="1100" b="1" dirty="0"/>
              <a:t>ID Resolution (Helper Functions): </a:t>
            </a:r>
            <a:r>
              <a:rPr lang="en-GB" sz="1100" dirty="0"/>
              <a:t>We defined functions </a:t>
            </a:r>
            <a:r>
              <a:rPr lang="en-GB" sz="900" dirty="0"/>
              <a:t>(</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getBoosterVersion</a:t>
            </a:r>
            <a:r>
              <a:rPr lang="en-GB" sz="900" dirty="0"/>
              <a:t>, </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getLaunchSite</a:t>
            </a:r>
            <a:r>
              <a:rPr lang="en-GB" sz="900" dirty="0"/>
              <a:t>, </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getPayloadData</a:t>
            </a:r>
            <a:r>
              <a:rPr lang="en-GB" sz="900" dirty="0"/>
              <a:t>, </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getCoreData</a:t>
            </a:r>
            <a:r>
              <a:rPr lang="en-GB" sz="900" dirty="0"/>
              <a:t>)</a:t>
            </a:r>
            <a:r>
              <a:rPr lang="en-GB" sz="1100" dirty="0"/>
              <a:t> to iterate through the data and extract human-readable details into lists.</a:t>
            </a:r>
          </a:p>
          <a:p>
            <a:pPr marL="0" indent="0"/>
            <a:endParaRPr lang="en-GB" sz="1100" dirty="0"/>
          </a:p>
          <a:p>
            <a:pPr marL="0" indent="0"/>
            <a:r>
              <a:rPr lang="en-GB" sz="1100" b="1" dirty="0"/>
              <a:t>Dictionary Construction: </a:t>
            </a:r>
            <a:r>
              <a:rPr lang="en-GB" sz="1100" dirty="0"/>
              <a:t>We compiled these lists into a </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launch_dict</a:t>
            </a:r>
            <a:r>
              <a:rPr lang="en-GB" sz="1100" dirty="0"/>
              <a:t> to build our master DataFrame.</a:t>
            </a:r>
          </a:p>
          <a:p>
            <a:pPr marL="0" indent="0"/>
            <a:endParaRPr lang="en-GB" sz="1100" dirty="0"/>
          </a:p>
          <a:p>
            <a:pPr marL="0" indent="0"/>
            <a:r>
              <a:rPr lang="en-GB" sz="1100" b="1" dirty="0"/>
              <a:t>Filtering: </a:t>
            </a:r>
            <a:r>
              <a:rPr lang="en-GB" sz="1100" dirty="0"/>
              <a:t>We filtered the data to retain only Falcon 9 launches (removing Falcon 1) and reset the Flight Numbers.</a:t>
            </a:r>
          </a:p>
        </p:txBody>
      </p:sp>
      <p:sp>
        <p:nvSpPr>
          <p:cNvPr id="27" name="Google Shape;196;p31">
            <a:extLst>
              <a:ext uri="{FF2B5EF4-FFF2-40B4-BE49-F238E27FC236}">
                <a16:creationId xmlns:a16="http://schemas.microsoft.com/office/drawing/2014/main" id="{93FE3FA9-DDA4-E59D-9C9E-4EBA7CE83F75}"/>
              </a:ext>
            </a:extLst>
          </p:cNvPr>
          <p:cNvSpPr txBox="1">
            <a:spLocks/>
          </p:cNvSpPr>
          <p:nvPr/>
        </p:nvSpPr>
        <p:spPr>
          <a:xfrm>
            <a:off x="325489" y="3638549"/>
            <a:ext cx="4246511" cy="703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dirty="0"/>
              <a:t>Exported </a:t>
            </a:r>
            <a:r>
              <a:rPr lang="en-GB" sz="1000" dirty="0">
                <a:latin typeface="JetBrainsMono NF" panose="02000009000000000000" pitchFamily="50" charset="0"/>
                <a:ea typeface="JetBrainsMono NF" panose="02000009000000000000" pitchFamily="50" charset="0"/>
                <a:cs typeface="JetBrainsMono NF" panose="02000009000000000000" pitchFamily="50" charset="0"/>
              </a:rPr>
              <a:t>dataset_part_1.csv</a:t>
            </a:r>
            <a:r>
              <a:rPr lang="en-GB" dirty="0">
                <a:latin typeface="Hind" panose="02000000000000000000" pitchFamily="2" charset="0"/>
                <a:ea typeface="JetBrainsMono NF" panose="02000009000000000000" pitchFamily="50" charset="0"/>
                <a:cs typeface="Hind" panose="02000000000000000000" pitchFamily="2" charset="0"/>
              </a:rPr>
              <a:t> </a:t>
            </a:r>
            <a:r>
              <a:rPr lang="en-GB" dirty="0"/>
              <a:t>containing 90 confirmed Falcon 9 launches.</a:t>
            </a:r>
          </a:p>
        </p:txBody>
      </p:sp>
    </p:spTree>
    <p:extLst>
      <p:ext uri="{BB962C8B-B14F-4D97-AF65-F5344CB8AC3E}">
        <p14:creationId xmlns:p14="http://schemas.microsoft.com/office/powerpoint/2010/main" val="879572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71181AEC-E17C-1885-2E3B-93BBB23AB0D5}"/>
            </a:ext>
          </a:extLst>
        </p:cNvPr>
        <p:cNvGrpSpPr/>
        <p:nvPr/>
      </p:nvGrpSpPr>
      <p:grpSpPr>
        <a:xfrm>
          <a:off x="0" y="0"/>
          <a:ext cx="0" cy="0"/>
          <a:chOff x="0" y="0"/>
          <a:chExt cx="0" cy="0"/>
        </a:xfrm>
      </p:grpSpPr>
      <p:pic>
        <p:nvPicPr>
          <p:cNvPr id="12" name="Picture 11" descr="A computer screen shot of a computer screen&#10;&#10;AI-generated content may be incorrect.">
            <a:extLst>
              <a:ext uri="{FF2B5EF4-FFF2-40B4-BE49-F238E27FC236}">
                <a16:creationId xmlns:a16="http://schemas.microsoft.com/office/drawing/2014/main" id="{5C491DA5-67E6-0771-A73D-710D8F8E53E0}"/>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194" name="Google Shape;194;p31">
            <a:extLst>
              <a:ext uri="{FF2B5EF4-FFF2-40B4-BE49-F238E27FC236}">
                <a16:creationId xmlns:a16="http://schemas.microsoft.com/office/drawing/2014/main" id="{8FC09506-E917-7CE0-11C7-D6528F54B325}"/>
              </a:ext>
            </a:extLst>
          </p:cNvPr>
          <p:cNvSpPr txBox="1">
            <a:spLocks noGrp="1"/>
          </p:cNvSpPr>
          <p:nvPr>
            <p:ph type="title"/>
          </p:nvPr>
        </p:nvSpPr>
        <p:spPr>
          <a:xfrm>
            <a:off x="228600" y="228600"/>
            <a:ext cx="60483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Collection – Web Scraping</a:t>
            </a:r>
            <a:endParaRPr dirty="0"/>
          </a:p>
        </p:txBody>
      </p:sp>
      <p:sp>
        <p:nvSpPr>
          <p:cNvPr id="196" name="Google Shape;196;p31">
            <a:extLst>
              <a:ext uri="{FF2B5EF4-FFF2-40B4-BE49-F238E27FC236}">
                <a16:creationId xmlns:a16="http://schemas.microsoft.com/office/drawing/2014/main" id="{58B6F25E-06CC-5FED-0EA0-9CEDE89CEEAA}"/>
              </a:ext>
            </a:extLst>
          </p:cNvPr>
          <p:cNvSpPr txBox="1">
            <a:spLocks noGrp="1"/>
          </p:cNvSpPr>
          <p:nvPr>
            <p:ph type="subTitle" idx="2"/>
          </p:nvPr>
        </p:nvSpPr>
        <p:spPr>
          <a:xfrm>
            <a:off x="228600" y="801301"/>
            <a:ext cx="5929313" cy="703650"/>
          </a:xfrm>
          <a:prstGeom prst="rect">
            <a:avLst/>
          </a:prstGeom>
        </p:spPr>
        <p:txBody>
          <a:bodyPr spcFirstLastPara="1" wrap="square" lIns="91425" tIns="91425" rIns="91425" bIns="91425" anchor="t" anchorCtr="0">
            <a:noAutofit/>
          </a:bodyPr>
          <a:lstStyle/>
          <a:p>
            <a:pPr marL="0" lvl="0" indent="0"/>
            <a:r>
              <a:rPr lang="en-GB" dirty="0"/>
              <a:t>We scraped the </a:t>
            </a:r>
            <a:r>
              <a:rPr lang="en-GB" b="1" dirty="0"/>
              <a:t>Wikipedia "List of Falcon 9 and Falcon Heavy launches"</a:t>
            </a:r>
            <a:r>
              <a:rPr lang="en-GB" dirty="0"/>
              <a:t> using </a:t>
            </a:r>
            <a:r>
              <a:rPr lang="en-GB" sz="1000" dirty="0">
                <a:latin typeface="JetBrainsMono NF" panose="02000009000000000000" pitchFamily="50" charset="0"/>
                <a:ea typeface="JetBrainsMono NF" panose="02000009000000000000" pitchFamily="50" charset="0"/>
                <a:cs typeface="JetBrainsMono NF" panose="02000009000000000000" pitchFamily="50" charset="0"/>
              </a:rPr>
              <a:t>BeautifulSoup</a:t>
            </a:r>
            <a:r>
              <a:rPr lang="en-GB" dirty="0"/>
              <a:t>. We utilised a set of custom helper functions to parse the HTML table cells </a:t>
            </a:r>
            <a:r>
              <a:rPr lang="en-GB" sz="1000" dirty="0">
                <a:latin typeface="JetBrainsMono NF" panose="02000009000000000000" pitchFamily="50" charset="0"/>
                <a:ea typeface="JetBrainsMono NF" panose="02000009000000000000" pitchFamily="50" charset="0"/>
                <a:cs typeface="JetBrainsMono NF" panose="02000009000000000000" pitchFamily="50" charset="0"/>
              </a:rPr>
              <a:t>(&lt;td&gt;)</a:t>
            </a:r>
            <a:r>
              <a:rPr lang="en-GB" dirty="0">
                <a:latin typeface="Hind" panose="02000000000000000000" pitchFamily="2" charset="0"/>
                <a:ea typeface="JetBrainsMono NF" panose="02000009000000000000" pitchFamily="50" charset="0"/>
                <a:cs typeface="Hind" panose="02000000000000000000" pitchFamily="2" charset="0"/>
              </a:rPr>
              <a:t> </a:t>
            </a:r>
            <a:r>
              <a:rPr lang="en-GB" dirty="0"/>
              <a:t>into clean data.</a:t>
            </a:r>
          </a:p>
        </p:txBody>
      </p:sp>
      <p:sp>
        <p:nvSpPr>
          <p:cNvPr id="9" name="Google Shape;105;p25">
            <a:extLst>
              <a:ext uri="{FF2B5EF4-FFF2-40B4-BE49-F238E27FC236}">
                <a16:creationId xmlns:a16="http://schemas.microsoft.com/office/drawing/2014/main" id="{CFAB743D-FADC-8DE9-45FD-BDE9CF51FBC3}"/>
              </a:ext>
            </a:extLst>
          </p:cNvPr>
          <p:cNvSpPr txBox="1">
            <a:spLocks/>
          </p:cNvSpPr>
          <p:nvPr/>
        </p:nvSpPr>
        <p:spPr>
          <a:xfrm>
            <a:off x="-1" y="4795085"/>
            <a:ext cx="4527501" cy="376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sz="900" cap="all" dirty="0">
                <a:latin typeface="Space Grotesk Medium" panose="020B0604020202020204" charset="0"/>
                <a:cs typeface="Space Grotesk Medium" panose="020B0604020202020204" charset="0"/>
                <a:hlinkClick r:id="rId4"/>
              </a:rPr>
              <a:t>GITHUB REPOSITORY: 02_Data_Collection_WebScraping.ipynb </a:t>
            </a:r>
            <a:endParaRPr lang="en-GB" sz="900" cap="all" dirty="0">
              <a:latin typeface="Space Grotesk Medium" panose="020B0604020202020204" charset="0"/>
              <a:cs typeface="Space Grotesk Medium" panose="020B0604020202020204" charset="0"/>
            </a:endParaRPr>
          </a:p>
        </p:txBody>
      </p:sp>
      <p:cxnSp>
        <p:nvCxnSpPr>
          <p:cNvPr id="10" name="Google Shape;109;p25">
            <a:extLst>
              <a:ext uri="{FF2B5EF4-FFF2-40B4-BE49-F238E27FC236}">
                <a16:creationId xmlns:a16="http://schemas.microsoft.com/office/drawing/2014/main" id="{C87F953E-5A32-1CF5-8017-3FE1221035DC}"/>
              </a:ext>
            </a:extLst>
          </p:cNvPr>
          <p:cNvCxnSpPr>
            <a:cxnSpLocks/>
          </p:cNvCxnSpPr>
          <p:nvPr/>
        </p:nvCxnSpPr>
        <p:spPr>
          <a:xfrm>
            <a:off x="-66033" y="5068139"/>
            <a:ext cx="4527501" cy="0"/>
          </a:xfrm>
          <a:prstGeom prst="straightConnector1">
            <a:avLst/>
          </a:prstGeom>
          <a:noFill/>
          <a:ln w="9525" cap="flat" cmpd="sng">
            <a:solidFill>
              <a:srgbClr val="3A4C6B"/>
            </a:solidFill>
            <a:prstDash val="solid"/>
            <a:round/>
            <a:headEnd type="none" w="med" len="med"/>
            <a:tailEnd type="none" w="med" len="med"/>
          </a:ln>
        </p:spPr>
      </p:cxnSp>
      <p:sp>
        <p:nvSpPr>
          <p:cNvPr id="26" name="Google Shape;196;p31">
            <a:extLst>
              <a:ext uri="{FF2B5EF4-FFF2-40B4-BE49-F238E27FC236}">
                <a16:creationId xmlns:a16="http://schemas.microsoft.com/office/drawing/2014/main" id="{C6F73258-1B1E-018B-AD58-98EBE9D46B84}"/>
              </a:ext>
            </a:extLst>
          </p:cNvPr>
          <p:cNvSpPr txBox="1">
            <a:spLocks/>
          </p:cNvSpPr>
          <p:nvPr/>
        </p:nvSpPr>
        <p:spPr>
          <a:xfrm>
            <a:off x="476072" y="1504951"/>
            <a:ext cx="5586591" cy="11318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Targeting: </a:t>
            </a:r>
            <a:r>
              <a:rPr lang="en-GB" sz="1100" dirty="0"/>
              <a:t>Located the table with class </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wikitable</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 </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plainrowheaders</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 collapsible"</a:t>
            </a:r>
            <a:r>
              <a:rPr lang="en-GB" sz="1100" dirty="0"/>
              <a:t>.</a:t>
            </a:r>
          </a:p>
          <a:p>
            <a:pPr marL="0" indent="0"/>
            <a:endParaRPr lang="en-GB" sz="1100" dirty="0"/>
          </a:p>
          <a:p>
            <a:pPr marL="0" indent="0"/>
            <a:r>
              <a:rPr lang="en-GB" sz="1100" b="1" dirty="0"/>
              <a:t>Iterative Extraction: </a:t>
            </a:r>
            <a:r>
              <a:rPr lang="en-GB" sz="1100" dirty="0"/>
              <a:t>Looped through every row </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(&lt;tr&gt;)</a:t>
            </a:r>
            <a:r>
              <a:rPr lang="en-GB" sz="1100" dirty="0"/>
              <a:t> and validated the Flight Number to exclude non-launch data.</a:t>
            </a:r>
          </a:p>
          <a:p>
            <a:pPr marL="0" indent="0"/>
            <a:endParaRPr lang="en-GB" sz="1100" dirty="0"/>
          </a:p>
          <a:p>
            <a:pPr marL="0" indent="0"/>
            <a:r>
              <a:rPr lang="en-GB" sz="1100" b="1" dirty="0"/>
              <a:t>Data Parsing Strategy:</a:t>
            </a:r>
            <a:endParaRPr lang="en-GB" sz="1100" dirty="0"/>
          </a:p>
        </p:txBody>
      </p:sp>
      <p:sp>
        <p:nvSpPr>
          <p:cNvPr id="27" name="Google Shape;196;p31">
            <a:extLst>
              <a:ext uri="{FF2B5EF4-FFF2-40B4-BE49-F238E27FC236}">
                <a16:creationId xmlns:a16="http://schemas.microsoft.com/office/drawing/2014/main" id="{B3335453-E1C0-D1E7-E841-F1721C0990FF}"/>
              </a:ext>
            </a:extLst>
          </p:cNvPr>
          <p:cNvSpPr txBox="1">
            <a:spLocks/>
          </p:cNvSpPr>
          <p:nvPr/>
        </p:nvSpPr>
        <p:spPr>
          <a:xfrm>
            <a:off x="476071" y="4024622"/>
            <a:ext cx="4342839" cy="703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b="1" dirty="0"/>
              <a:t>Storage: </a:t>
            </a:r>
            <a:r>
              <a:rPr lang="en-GB" dirty="0"/>
              <a:t>Constructed a </a:t>
            </a:r>
            <a:r>
              <a:rPr lang="en-GB" sz="1000" dirty="0" err="1">
                <a:latin typeface="JetBrainsMono NF" panose="02000009000000000000" pitchFamily="50" charset="0"/>
                <a:ea typeface="JetBrainsMono NF" panose="02000009000000000000" pitchFamily="50" charset="0"/>
                <a:cs typeface="JetBrainsMono NF" panose="02000009000000000000" pitchFamily="50" charset="0"/>
              </a:rPr>
              <a:t>launch_dict</a:t>
            </a:r>
            <a:r>
              <a:rPr lang="en-GB" dirty="0"/>
              <a:t> with 11 distinct features, then converted it to a DataFrame.</a:t>
            </a:r>
          </a:p>
        </p:txBody>
      </p:sp>
      <p:sp>
        <p:nvSpPr>
          <p:cNvPr id="3" name="Google Shape;196;p31">
            <a:extLst>
              <a:ext uri="{FF2B5EF4-FFF2-40B4-BE49-F238E27FC236}">
                <a16:creationId xmlns:a16="http://schemas.microsoft.com/office/drawing/2014/main" id="{A97C4AD7-3861-A2FA-A47C-9C6D9324C67F}"/>
              </a:ext>
            </a:extLst>
          </p:cNvPr>
          <p:cNvSpPr txBox="1">
            <a:spLocks/>
          </p:cNvSpPr>
          <p:nvPr/>
        </p:nvSpPr>
        <p:spPr>
          <a:xfrm>
            <a:off x="818794" y="2619759"/>
            <a:ext cx="3956178" cy="1338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Helper Functions: </a:t>
            </a:r>
            <a:r>
              <a:rPr lang="en-GB" sz="1100" dirty="0"/>
              <a:t>Defined specific functions </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date_time</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 </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get_mass</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 </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landing_status</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 </a:t>
            </a:r>
            <a:r>
              <a:rPr lang="en-GB" sz="900" dirty="0" err="1">
                <a:latin typeface="JetBrainsMono NF" panose="02000009000000000000" pitchFamily="50" charset="0"/>
                <a:ea typeface="JetBrainsMono NF" panose="02000009000000000000" pitchFamily="50" charset="0"/>
                <a:cs typeface="JetBrainsMono NF" panose="02000009000000000000" pitchFamily="50" charset="0"/>
              </a:rPr>
              <a:t>booster_version</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a:t>
            </a:r>
            <a:r>
              <a:rPr lang="en-GB" sz="1100" dirty="0"/>
              <a:t> to strip HTML tags and normalise text (e.g., removing "kg" from mass).</a:t>
            </a:r>
          </a:p>
          <a:p>
            <a:pPr marL="0" indent="0"/>
            <a:endParaRPr lang="en-GB" sz="1100" dirty="0"/>
          </a:p>
          <a:p>
            <a:pPr marL="0" indent="0"/>
            <a:r>
              <a:rPr lang="en-GB" sz="1100" b="1" dirty="0"/>
              <a:t>Logic Handling: </a:t>
            </a:r>
            <a:r>
              <a:rPr lang="en-GB" sz="1100" dirty="0"/>
              <a:t>Implemented a conditional check for the Customer column. If a hyperlink </a:t>
            </a:r>
            <a:r>
              <a:rPr lang="en-GB" sz="900" dirty="0"/>
              <a:t>(</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&lt;a&gt;</a:t>
            </a:r>
            <a:r>
              <a:rPr lang="en-GB" sz="900" dirty="0"/>
              <a:t> tag)</a:t>
            </a:r>
            <a:r>
              <a:rPr lang="en-GB" sz="1100" dirty="0"/>
              <a:t> was missing, we extracted the raw text to ensure no data was lost.</a:t>
            </a:r>
          </a:p>
        </p:txBody>
      </p:sp>
      <p:pic>
        <p:nvPicPr>
          <p:cNvPr id="6" name="Picture 5" descr="A diagram of a company&#10;&#10;AI-generated content may be incorrect.">
            <a:extLst>
              <a:ext uri="{FF2B5EF4-FFF2-40B4-BE49-F238E27FC236}">
                <a16:creationId xmlns:a16="http://schemas.microsoft.com/office/drawing/2014/main" id="{33A0E53E-8002-4515-78AB-16C60E7CA2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19650" y="161739"/>
            <a:ext cx="4272577" cy="4916038"/>
          </a:xfrm>
          <a:prstGeom prst="rect">
            <a:avLst/>
          </a:prstGeom>
        </p:spPr>
      </p:pic>
      <p:sp>
        <p:nvSpPr>
          <p:cNvPr id="8" name="Google Shape;196;p31">
            <a:extLst>
              <a:ext uri="{FF2B5EF4-FFF2-40B4-BE49-F238E27FC236}">
                <a16:creationId xmlns:a16="http://schemas.microsoft.com/office/drawing/2014/main" id="{6BFB1EA0-83EA-E657-87CA-9560E78F3D0E}"/>
              </a:ext>
            </a:extLst>
          </p:cNvPr>
          <p:cNvSpPr txBox="1">
            <a:spLocks/>
          </p:cNvSpPr>
          <p:nvPr/>
        </p:nvSpPr>
        <p:spPr>
          <a:xfrm>
            <a:off x="6925953" y="816397"/>
            <a:ext cx="2167013" cy="17723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Iterating through the table rows</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if </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flag:</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1. Extract Date &amp; Time</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datatimelist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date_time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(row[</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2. Extract Mass &amp; Booster</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payload_mass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get_mass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(row[</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4</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bv</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booster_version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(row[</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3. Safety Check: Customer (Link vs Text)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if </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row[6].a:</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customer = row[</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6</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a.string</a:t>
            </a:r>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else:</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customer = row[</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6</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text.strip</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 4. Append to Dictionary</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launch_dict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'Customer'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].append(customer)</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launch_dict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'Payload mass'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].append(</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payload_mass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p:txBody>
      </p:sp>
    </p:spTree>
    <p:extLst>
      <p:ext uri="{BB962C8B-B14F-4D97-AF65-F5344CB8AC3E}">
        <p14:creationId xmlns:p14="http://schemas.microsoft.com/office/powerpoint/2010/main" val="4120685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a:extLst>
            <a:ext uri="{FF2B5EF4-FFF2-40B4-BE49-F238E27FC236}">
              <a16:creationId xmlns:a16="http://schemas.microsoft.com/office/drawing/2014/main" id="{D458BE13-F6CA-D328-B08B-FBE380D7C4F3}"/>
            </a:ext>
          </a:extLst>
        </p:cNvPr>
        <p:cNvGrpSpPr/>
        <p:nvPr/>
      </p:nvGrpSpPr>
      <p:grpSpPr>
        <a:xfrm>
          <a:off x="0" y="0"/>
          <a:ext cx="0" cy="0"/>
          <a:chOff x="0" y="0"/>
          <a:chExt cx="0" cy="0"/>
        </a:xfrm>
      </p:grpSpPr>
      <p:pic>
        <p:nvPicPr>
          <p:cNvPr id="12" name="Picture 11" descr="A computer screen shot of a computer&#10;&#10;AI-generated content may be incorrect.">
            <a:extLst>
              <a:ext uri="{FF2B5EF4-FFF2-40B4-BE49-F238E27FC236}">
                <a16:creationId xmlns:a16="http://schemas.microsoft.com/office/drawing/2014/main" id="{681B37C6-D281-4608-DA1E-3E82AFF09D10}"/>
              </a:ext>
            </a:extLst>
          </p:cNvPr>
          <p:cNvPicPr>
            <a:picLocks noChangeAspect="1"/>
          </p:cNvPicPr>
          <p:nvPr/>
        </p:nvPicPr>
        <p:blipFill>
          <a:blip r:embed="rId3" cstate="screen">
            <a:alphaModFix amt="10000"/>
            <a:extLst>
              <a:ext uri="{28A0092B-C50C-407E-A947-70E740481C1C}">
                <a14:useLocalDpi xmlns:a14="http://schemas.microsoft.com/office/drawing/2010/main"/>
              </a:ext>
            </a:extLst>
          </a:blip>
          <a:stretch>
            <a:fillRect/>
          </a:stretch>
        </p:blipFill>
        <p:spPr>
          <a:xfrm>
            <a:off x="0" y="77932"/>
            <a:ext cx="9144000" cy="4987636"/>
          </a:xfrm>
          <a:prstGeom prst="rect">
            <a:avLst/>
          </a:prstGeom>
        </p:spPr>
      </p:pic>
      <p:sp>
        <p:nvSpPr>
          <p:cNvPr id="194" name="Google Shape;194;p31">
            <a:extLst>
              <a:ext uri="{FF2B5EF4-FFF2-40B4-BE49-F238E27FC236}">
                <a16:creationId xmlns:a16="http://schemas.microsoft.com/office/drawing/2014/main" id="{2A6BD24B-41C5-88F0-66D7-04369CA7E6F7}"/>
              </a:ext>
            </a:extLst>
          </p:cNvPr>
          <p:cNvSpPr txBox="1">
            <a:spLocks noGrp="1"/>
          </p:cNvSpPr>
          <p:nvPr>
            <p:ph type="title"/>
          </p:nvPr>
        </p:nvSpPr>
        <p:spPr>
          <a:xfrm>
            <a:off x="228600" y="228600"/>
            <a:ext cx="598646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Data Wrangling – Label Engineering</a:t>
            </a:r>
            <a:endParaRPr dirty="0"/>
          </a:p>
        </p:txBody>
      </p:sp>
      <p:sp>
        <p:nvSpPr>
          <p:cNvPr id="196" name="Google Shape;196;p31">
            <a:extLst>
              <a:ext uri="{FF2B5EF4-FFF2-40B4-BE49-F238E27FC236}">
                <a16:creationId xmlns:a16="http://schemas.microsoft.com/office/drawing/2014/main" id="{1D80D016-8E63-A2F7-A246-6B2F08B56BF4}"/>
              </a:ext>
            </a:extLst>
          </p:cNvPr>
          <p:cNvSpPr txBox="1">
            <a:spLocks noGrp="1"/>
          </p:cNvSpPr>
          <p:nvPr>
            <p:ph type="subTitle" idx="2"/>
          </p:nvPr>
        </p:nvSpPr>
        <p:spPr>
          <a:xfrm>
            <a:off x="228600" y="801301"/>
            <a:ext cx="6243616" cy="703650"/>
          </a:xfrm>
          <a:prstGeom prst="rect">
            <a:avLst/>
          </a:prstGeom>
        </p:spPr>
        <p:txBody>
          <a:bodyPr spcFirstLastPara="1" wrap="square" lIns="91425" tIns="91425" rIns="91425" bIns="91425" anchor="t" anchorCtr="0">
            <a:noAutofit/>
          </a:bodyPr>
          <a:lstStyle/>
          <a:p>
            <a:pPr marL="0" lvl="0" indent="0"/>
            <a:r>
              <a:rPr lang="en-GB" dirty="0"/>
              <a:t>We loaded the raw API/Scraped dataset </a:t>
            </a:r>
            <a:r>
              <a:rPr lang="en-GB" sz="1000" dirty="0">
                <a:latin typeface="JetBrainsMono NF" panose="02000009000000000000" pitchFamily="50" charset="0"/>
                <a:ea typeface="JetBrainsMono NF" panose="02000009000000000000" pitchFamily="50" charset="0"/>
                <a:cs typeface="JetBrainsMono NF" panose="02000009000000000000" pitchFamily="50" charset="0"/>
              </a:rPr>
              <a:t>(dataset_part_1.csv)</a:t>
            </a:r>
            <a:r>
              <a:rPr lang="en-GB" dirty="0"/>
              <a:t> to perform </a:t>
            </a:r>
            <a:r>
              <a:rPr lang="en-GB" b="1" dirty="0"/>
              <a:t>Exploratory Data Analysis (EDA)</a:t>
            </a:r>
            <a:r>
              <a:rPr lang="en-GB" dirty="0"/>
              <a:t> and define the target variable for classification.</a:t>
            </a:r>
          </a:p>
        </p:txBody>
      </p:sp>
      <p:sp>
        <p:nvSpPr>
          <p:cNvPr id="9" name="Google Shape;105;p25">
            <a:extLst>
              <a:ext uri="{FF2B5EF4-FFF2-40B4-BE49-F238E27FC236}">
                <a16:creationId xmlns:a16="http://schemas.microsoft.com/office/drawing/2014/main" id="{DD7315B9-5640-266A-0F0A-F380D33B5D0D}"/>
              </a:ext>
            </a:extLst>
          </p:cNvPr>
          <p:cNvSpPr txBox="1">
            <a:spLocks/>
          </p:cNvSpPr>
          <p:nvPr/>
        </p:nvSpPr>
        <p:spPr>
          <a:xfrm>
            <a:off x="-1" y="4795085"/>
            <a:ext cx="4527501" cy="376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lgn="l"/>
            <a:r>
              <a:rPr lang="en-GB" sz="900" cap="all" dirty="0">
                <a:latin typeface="Space Grotesk Medium" panose="020B0604020202020204" charset="0"/>
                <a:cs typeface="Space Grotesk Medium" panose="020B0604020202020204" charset="0"/>
                <a:hlinkClick r:id="rId4"/>
              </a:rPr>
              <a:t>GITHUB REPOSITORY: 03_Data_Wrangling.ipynb </a:t>
            </a:r>
            <a:endParaRPr lang="en-GB" sz="900" cap="all" dirty="0">
              <a:latin typeface="Space Grotesk Medium" panose="020B0604020202020204" charset="0"/>
              <a:cs typeface="Space Grotesk Medium" panose="020B0604020202020204" charset="0"/>
            </a:endParaRPr>
          </a:p>
        </p:txBody>
      </p:sp>
      <p:cxnSp>
        <p:nvCxnSpPr>
          <p:cNvPr id="10" name="Google Shape;109;p25">
            <a:extLst>
              <a:ext uri="{FF2B5EF4-FFF2-40B4-BE49-F238E27FC236}">
                <a16:creationId xmlns:a16="http://schemas.microsoft.com/office/drawing/2014/main" id="{EF4CB43F-2E95-BA7B-4D96-4F858C4FC49E}"/>
              </a:ext>
            </a:extLst>
          </p:cNvPr>
          <p:cNvCxnSpPr>
            <a:cxnSpLocks/>
          </p:cNvCxnSpPr>
          <p:nvPr/>
        </p:nvCxnSpPr>
        <p:spPr>
          <a:xfrm>
            <a:off x="-66033" y="5068139"/>
            <a:ext cx="4527501" cy="0"/>
          </a:xfrm>
          <a:prstGeom prst="straightConnector1">
            <a:avLst/>
          </a:prstGeom>
          <a:noFill/>
          <a:ln w="9525" cap="flat" cmpd="sng">
            <a:solidFill>
              <a:srgbClr val="3A4C6B"/>
            </a:solidFill>
            <a:prstDash val="solid"/>
            <a:round/>
            <a:headEnd type="none" w="med" len="med"/>
            <a:tailEnd type="none" w="med" len="med"/>
          </a:ln>
        </p:spPr>
      </p:cxnSp>
      <p:sp>
        <p:nvSpPr>
          <p:cNvPr id="26" name="Google Shape;196;p31">
            <a:extLst>
              <a:ext uri="{FF2B5EF4-FFF2-40B4-BE49-F238E27FC236}">
                <a16:creationId xmlns:a16="http://schemas.microsoft.com/office/drawing/2014/main" id="{23CD52B6-12C1-53AF-16C7-39D7DDE597E8}"/>
              </a:ext>
            </a:extLst>
          </p:cNvPr>
          <p:cNvSpPr txBox="1">
            <a:spLocks/>
          </p:cNvSpPr>
          <p:nvPr/>
        </p:nvSpPr>
        <p:spPr>
          <a:xfrm>
            <a:off x="571322" y="1504951"/>
            <a:ext cx="5900894" cy="9667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Outcome Analysis:</a:t>
            </a:r>
            <a:r>
              <a:rPr lang="en-GB" sz="1100" dirty="0"/>
              <a:t> Evaluated the </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Outcome</a:t>
            </a:r>
            <a:r>
              <a:rPr lang="en-GB" sz="1100" dirty="0"/>
              <a:t> column, which contained verbose descriptions (e.g., "True ASDS" for drone ship landing, "False Ocean" for crash).</a:t>
            </a:r>
          </a:p>
          <a:p>
            <a:pPr marL="0" indent="0"/>
            <a:endParaRPr lang="en-GB" sz="1100" dirty="0"/>
          </a:p>
          <a:p>
            <a:pPr marL="0" indent="0"/>
            <a:r>
              <a:rPr lang="en-GB" sz="1100" b="1" dirty="0"/>
              <a:t>Defining Failure:</a:t>
            </a:r>
            <a:r>
              <a:rPr lang="en-GB" sz="1100" dirty="0"/>
              <a:t> We isolated the set of </a:t>
            </a:r>
            <a:r>
              <a:rPr lang="en-GB" sz="1100" b="1" dirty="0"/>
              <a:t>Bad Outcomes</a:t>
            </a:r>
            <a:r>
              <a:rPr lang="en-GB" sz="1100" dirty="0"/>
              <a:t> where the booster did not land successfully:</a:t>
            </a:r>
          </a:p>
          <a:p>
            <a:pPr marL="0" indent="0"/>
            <a:endParaRPr lang="en-GB" sz="1100" dirty="0"/>
          </a:p>
        </p:txBody>
      </p:sp>
      <p:sp>
        <p:nvSpPr>
          <p:cNvPr id="27" name="Google Shape;196;p31">
            <a:extLst>
              <a:ext uri="{FF2B5EF4-FFF2-40B4-BE49-F238E27FC236}">
                <a16:creationId xmlns:a16="http://schemas.microsoft.com/office/drawing/2014/main" id="{50C5C6A7-2FEA-7DA5-667F-1E7895C634E6}"/>
              </a:ext>
            </a:extLst>
          </p:cNvPr>
          <p:cNvSpPr txBox="1">
            <a:spLocks/>
          </p:cNvSpPr>
          <p:nvPr/>
        </p:nvSpPr>
        <p:spPr>
          <a:xfrm>
            <a:off x="571322" y="3783109"/>
            <a:ext cx="4376916" cy="703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Result: </a:t>
            </a:r>
            <a:r>
              <a:rPr lang="en-GB" sz="1100" dirty="0"/>
              <a:t>Calculated a baseline success rate of ~66% and exported </a:t>
            </a:r>
            <a:r>
              <a:rPr lang="en-GB" sz="900" dirty="0">
                <a:latin typeface="JetBrainsMono NF" panose="02000009000000000000" pitchFamily="50" charset="0"/>
                <a:ea typeface="JetBrainsMono NF" panose="02000009000000000000" pitchFamily="50" charset="0"/>
                <a:cs typeface="JetBrainsMono NF" panose="02000009000000000000" pitchFamily="50" charset="0"/>
              </a:rPr>
              <a:t>dataset_part_2.csv</a:t>
            </a:r>
            <a:r>
              <a:rPr lang="en-GB" sz="1100" dirty="0"/>
              <a:t>.</a:t>
            </a:r>
          </a:p>
        </p:txBody>
      </p:sp>
      <p:sp>
        <p:nvSpPr>
          <p:cNvPr id="2" name="Google Shape;196;p31">
            <a:extLst>
              <a:ext uri="{FF2B5EF4-FFF2-40B4-BE49-F238E27FC236}">
                <a16:creationId xmlns:a16="http://schemas.microsoft.com/office/drawing/2014/main" id="{0EA5691A-E5DE-ADCB-9997-989299D65C97}"/>
              </a:ext>
            </a:extLst>
          </p:cNvPr>
          <p:cNvSpPr txBox="1">
            <a:spLocks/>
          </p:cNvSpPr>
          <p:nvPr/>
        </p:nvSpPr>
        <p:spPr>
          <a:xfrm>
            <a:off x="742683" y="2441231"/>
            <a:ext cx="5900894" cy="303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000" dirty="0"/>
              <a:t>Outcomes:</a:t>
            </a:r>
            <a:r>
              <a:rPr lang="en-GB" sz="800" dirty="0"/>
              <a:t> </a:t>
            </a:r>
            <a:r>
              <a:rPr lang="en-GB" sz="800" dirty="0">
                <a:latin typeface="JetBrainsMono NF" panose="02000009000000000000" pitchFamily="50" charset="0"/>
                <a:ea typeface="JetBrainsMono NF" panose="02000009000000000000" pitchFamily="50" charset="0"/>
                <a:cs typeface="JetBrainsMono NF" panose="02000009000000000000" pitchFamily="50" charset="0"/>
              </a:rPr>
              <a:t>False ASDS, False Ocean, False RTLS, None ASDS, None </a:t>
            </a:r>
            <a:r>
              <a:rPr lang="en-GB" sz="800" dirty="0" err="1">
                <a:latin typeface="JetBrainsMono NF" panose="02000009000000000000" pitchFamily="50" charset="0"/>
                <a:ea typeface="JetBrainsMono NF" panose="02000009000000000000" pitchFamily="50" charset="0"/>
                <a:cs typeface="JetBrainsMono NF" panose="02000009000000000000" pitchFamily="50" charset="0"/>
              </a:rPr>
              <a:t>None</a:t>
            </a:r>
            <a:r>
              <a:rPr lang="en-GB" sz="1000" dirty="0"/>
              <a:t>.</a:t>
            </a:r>
          </a:p>
        </p:txBody>
      </p:sp>
      <p:sp>
        <p:nvSpPr>
          <p:cNvPr id="4" name="Google Shape;196;p31">
            <a:extLst>
              <a:ext uri="{FF2B5EF4-FFF2-40B4-BE49-F238E27FC236}">
                <a16:creationId xmlns:a16="http://schemas.microsoft.com/office/drawing/2014/main" id="{86836D0A-AE35-79CE-2A2F-0DDED6F70BA2}"/>
              </a:ext>
            </a:extLst>
          </p:cNvPr>
          <p:cNvSpPr txBox="1">
            <a:spLocks/>
          </p:cNvSpPr>
          <p:nvPr/>
        </p:nvSpPr>
        <p:spPr>
          <a:xfrm>
            <a:off x="571322" y="2744793"/>
            <a:ext cx="5900894" cy="303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100" b="1" dirty="0"/>
              <a:t>Label Engineering (The "Class" Column):</a:t>
            </a:r>
            <a:endParaRPr lang="en-GB" sz="1100" dirty="0"/>
          </a:p>
        </p:txBody>
      </p:sp>
      <p:sp>
        <p:nvSpPr>
          <p:cNvPr id="5" name="Google Shape;196;p31">
            <a:extLst>
              <a:ext uri="{FF2B5EF4-FFF2-40B4-BE49-F238E27FC236}">
                <a16:creationId xmlns:a16="http://schemas.microsoft.com/office/drawing/2014/main" id="{90609CC2-F323-D432-9566-0A9CFAA49CD4}"/>
              </a:ext>
            </a:extLst>
          </p:cNvPr>
          <p:cNvSpPr txBox="1">
            <a:spLocks/>
          </p:cNvSpPr>
          <p:nvPr/>
        </p:nvSpPr>
        <p:spPr>
          <a:xfrm>
            <a:off x="742683" y="3023608"/>
            <a:ext cx="4253180" cy="6555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1000" dirty="0"/>
              <a:t>We iterated through the dataset to create a binary classification label.</a:t>
            </a:r>
          </a:p>
          <a:p>
            <a:pPr marL="0" indent="0"/>
            <a:r>
              <a:rPr lang="en-GB" sz="1000" b="1" dirty="0"/>
              <a:t>Class 1 (Success): </a:t>
            </a:r>
            <a:r>
              <a:rPr lang="en-GB" sz="1000" dirty="0"/>
              <a:t>Booster landed successfully.</a:t>
            </a:r>
          </a:p>
          <a:p>
            <a:pPr marL="0" indent="0"/>
            <a:r>
              <a:rPr lang="en-GB" sz="1000" b="1" dirty="0"/>
              <a:t>Class 0 (Failure): </a:t>
            </a:r>
            <a:r>
              <a:rPr lang="en-GB" sz="1000" dirty="0"/>
              <a:t>Booster crashed or was lost.</a:t>
            </a:r>
          </a:p>
        </p:txBody>
      </p:sp>
      <p:pic>
        <p:nvPicPr>
          <p:cNvPr id="7" name="Picture 6" descr="A screenshot of a computer screen&#10;&#10;AI-generated content may be incorrect.">
            <a:extLst>
              <a:ext uri="{FF2B5EF4-FFF2-40B4-BE49-F238E27FC236}">
                <a16:creationId xmlns:a16="http://schemas.microsoft.com/office/drawing/2014/main" id="{D7D7B867-2323-4092-394F-F339A36BDE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17066" y="169117"/>
            <a:ext cx="1898334" cy="4795084"/>
          </a:xfrm>
          <a:prstGeom prst="rect">
            <a:avLst/>
          </a:prstGeom>
        </p:spPr>
      </p:pic>
      <p:sp>
        <p:nvSpPr>
          <p:cNvPr id="8" name="Google Shape;196;p31">
            <a:extLst>
              <a:ext uri="{FF2B5EF4-FFF2-40B4-BE49-F238E27FC236}">
                <a16:creationId xmlns:a16="http://schemas.microsoft.com/office/drawing/2014/main" id="{46A7B9D2-D950-C15D-DB7D-F772AE1E2F36}"/>
              </a:ext>
            </a:extLst>
          </p:cNvPr>
          <p:cNvSpPr txBox="1">
            <a:spLocks/>
          </p:cNvSpPr>
          <p:nvPr/>
        </p:nvSpPr>
        <p:spPr>
          <a:xfrm>
            <a:off x="4912519" y="3729017"/>
            <a:ext cx="2605088" cy="12545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1pPr>
            <a:lvl2pPr marL="914400" marR="0" lvl="1"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2pPr>
            <a:lvl3pPr marL="1371600" marR="0" lvl="2"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3pPr>
            <a:lvl4pPr marL="1828800" marR="0" lvl="3"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4pPr>
            <a:lvl5pPr marL="2286000" marR="0" lvl="4"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5pPr>
            <a:lvl6pPr marL="2743200" marR="0" lvl="5"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6pPr>
            <a:lvl7pPr marL="3200400" marR="0" lvl="6"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7pPr>
            <a:lvl8pPr marL="3657600" marR="0" lvl="7"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8pPr>
            <a:lvl9pPr marL="4114800" marR="0" lvl="8" indent="-304800" algn="ctr" rtl="0">
              <a:lnSpc>
                <a:spcPct val="100000"/>
              </a:lnSpc>
              <a:spcBef>
                <a:spcPts val="0"/>
              </a:spcBef>
              <a:spcAft>
                <a:spcPts val="0"/>
              </a:spcAft>
              <a:buClr>
                <a:schemeClr val="dk1"/>
              </a:buClr>
              <a:buSzPts val="1200"/>
              <a:buFont typeface="Hind"/>
              <a:buNone/>
              <a:defRPr sz="1200" b="0" i="0" u="none" strike="noStrike" cap="none">
                <a:solidFill>
                  <a:schemeClr val="dk1"/>
                </a:solidFill>
                <a:latin typeface="Hind"/>
                <a:ea typeface="Hind"/>
                <a:cs typeface="Hind"/>
                <a:sym typeface="Hind"/>
              </a:defRPr>
            </a:lvl9pPr>
          </a:lstStyle>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Identify "Bad Outcomes" (Failures)</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bad_outcomes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a:solidFill>
                  <a:srgbClr val="00B0F0"/>
                </a:solidFill>
                <a:latin typeface="JetBrainsMono NF" panose="02000009000000000000" pitchFamily="50" charset="0"/>
                <a:ea typeface="JetBrainsMono NF" panose="02000009000000000000" pitchFamily="50" charset="0"/>
                <a:cs typeface="JetBrainsMono NF" panose="02000009000000000000" pitchFamily="50" charset="0"/>
              </a:rPr>
              <a:t>set</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landing_outcomes.keys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3</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5</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6</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7</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{'False ASDS', 'False Ocean', 'False RTLS', 'None ASDS', 'None None'}</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Create Binary Classification Label</a:t>
            </a: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landing_class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p>
          <a:p>
            <a:pPr marL="0" indent="0"/>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for</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outcome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'Outcome'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if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outcome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in</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bad_outcomes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landing_class.append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0</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Failure</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FF00FF"/>
                </a:solidFill>
                <a:latin typeface="JetBrainsMono NF" panose="02000009000000000000" pitchFamily="50" charset="0"/>
                <a:ea typeface="JetBrainsMono NF" panose="02000009000000000000" pitchFamily="50" charset="0"/>
                <a:cs typeface="JetBrainsMono NF" panose="02000009000000000000" pitchFamily="50" charset="0"/>
              </a:rPr>
              <a:t>else</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p>
          <a:p>
            <a:pPr marL="0" indent="0"/>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landing_class.append</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FF00"/>
                </a:solidFill>
                <a:latin typeface="JetBrainsMono NF" panose="02000009000000000000" pitchFamily="50" charset="0"/>
                <a:ea typeface="JetBrainsMono NF" panose="02000009000000000000" pitchFamily="50" charset="0"/>
                <a:cs typeface="JetBrainsMono NF" panose="02000009000000000000" pitchFamily="50" charset="0"/>
              </a:rPr>
              <a:t>1</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a:t>
            </a:r>
            <a:r>
              <a:rPr lang="en-GB" sz="500" dirty="0">
                <a:solidFill>
                  <a:srgbClr val="92D050"/>
                </a:solidFill>
                <a:latin typeface="JetBrainsMono NF" panose="02000009000000000000" pitchFamily="50" charset="0"/>
                <a:ea typeface="JetBrainsMono NF" panose="02000009000000000000" pitchFamily="50" charset="0"/>
                <a:cs typeface="JetBrainsMono NF" panose="02000009000000000000" pitchFamily="50" charset="0"/>
              </a:rPr>
              <a:t># Success</a:t>
            </a:r>
          </a:p>
          <a:p>
            <a:pPr marL="0" indent="0"/>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a:p>
            <a:pPr marL="0" indent="0"/>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df</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a:t>
            </a:r>
            <a:r>
              <a:rPr lang="en-GB" sz="500" dirty="0" err="1">
                <a:solidFill>
                  <a:srgbClr val="FFC000"/>
                </a:solidFill>
                <a:latin typeface="JetBrainsMono NF" panose="02000009000000000000" pitchFamily="50" charset="0"/>
                <a:ea typeface="JetBrainsMono NF" panose="02000009000000000000" pitchFamily="50" charset="0"/>
                <a:cs typeface="JetBrainsMono NF" panose="02000009000000000000" pitchFamily="50" charset="0"/>
              </a:rPr>
              <a:t>Class'</a:t>
            </a:r>
            <a:r>
              <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 = </a:t>
            </a:r>
            <a:r>
              <a:rPr lang="en-GB" sz="500" dirty="0" err="1">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rPr>
              <a:t>landing_class</a:t>
            </a:r>
            <a:endParaRPr lang="en-GB" sz="500" dirty="0">
              <a:solidFill>
                <a:schemeClr val="accent6"/>
              </a:solidFill>
              <a:latin typeface="JetBrainsMono NF" panose="02000009000000000000" pitchFamily="50" charset="0"/>
              <a:ea typeface="JetBrainsMono NF" panose="02000009000000000000" pitchFamily="50" charset="0"/>
              <a:cs typeface="JetBrainsMono NF" panose="02000009000000000000" pitchFamily="50" charset="0"/>
            </a:endParaRPr>
          </a:p>
        </p:txBody>
      </p:sp>
    </p:spTree>
    <p:extLst>
      <p:ext uri="{BB962C8B-B14F-4D97-AF65-F5344CB8AC3E}">
        <p14:creationId xmlns:p14="http://schemas.microsoft.com/office/powerpoint/2010/main" val="1278334536"/>
      </p:ext>
    </p:extLst>
  </p:cSld>
  <p:clrMapOvr>
    <a:masterClrMapping/>
  </p:clrMapOvr>
</p:sld>
</file>

<file path=ppt/theme/theme1.xml><?xml version="1.0" encoding="utf-8"?>
<a:theme xmlns:a="http://schemas.openxmlformats.org/drawingml/2006/main" name="Dark Theme by Slidesgo">
  <a:themeElements>
    <a:clrScheme name="Simple Light">
      <a:dk1>
        <a:srgbClr val="FFFFFF"/>
      </a:dk1>
      <a:lt1>
        <a:srgbClr val="0D0D0D"/>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1568</TotalTime>
  <Words>6136</Words>
  <Application>Microsoft Office PowerPoint</Application>
  <PresentationFormat>On-screen Show (16:9)</PresentationFormat>
  <Paragraphs>550</Paragraphs>
  <Slides>39</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JetBrainsMono NF</vt:lpstr>
      <vt:lpstr>Anaheim</vt:lpstr>
      <vt:lpstr>Roboto</vt:lpstr>
      <vt:lpstr>Open Sans Light</vt:lpstr>
      <vt:lpstr>Arial</vt:lpstr>
      <vt:lpstr>Nunito Light</vt:lpstr>
      <vt:lpstr>Hind</vt:lpstr>
      <vt:lpstr>Space Grotesk</vt:lpstr>
      <vt:lpstr>Space Grotesk Medium</vt:lpstr>
      <vt:lpstr>Dark Theme by Slidesgo</vt:lpstr>
      <vt:lpstr>Winning the Space Race</vt:lpstr>
      <vt:lpstr>Outline</vt:lpstr>
      <vt:lpstr>Executive Summary</vt:lpstr>
      <vt:lpstr>Strategic Context:  The Economics of Reusability</vt:lpstr>
      <vt:lpstr>Methodology</vt:lpstr>
      <vt:lpstr>Methodology Overview</vt:lpstr>
      <vt:lpstr>Data Collection – SpaceX API</vt:lpstr>
      <vt:lpstr>Data Collection – Web Scraping</vt:lpstr>
      <vt:lpstr>Data Wrangling – Label Engineering</vt:lpstr>
      <vt:lpstr>Exploratory Data Analysis (SQL)</vt:lpstr>
      <vt:lpstr>Exploratory Data Visualisation</vt:lpstr>
      <vt:lpstr>Geospatial Analytics</vt:lpstr>
      <vt:lpstr>Interactive Analytics</vt:lpstr>
      <vt:lpstr>Predictive Analysis</vt:lpstr>
      <vt:lpstr>Results</vt:lpstr>
      <vt:lpstr>Flight Number vs. Launch Site</vt:lpstr>
      <vt:lpstr>Payload Mass vs. Launch Site</vt:lpstr>
      <vt:lpstr>Success Rate vs. Orbit Type</vt:lpstr>
      <vt:lpstr>Flight Number vs. Orbit Type</vt:lpstr>
      <vt:lpstr>Payload Mass vs. Orbit Type</vt:lpstr>
      <vt:lpstr>Launch Success Yearly Trend</vt:lpstr>
      <vt:lpstr>Infrastructure &amp; Client Load</vt:lpstr>
      <vt:lpstr>Technical Milestones &amp; Capabilities</vt:lpstr>
      <vt:lpstr>Operational Risk &amp; Failure Analysis</vt:lpstr>
      <vt:lpstr>Global Infrastructure Strategy</vt:lpstr>
      <vt:lpstr>Operational Reliability  Heatmap</vt:lpstr>
      <vt:lpstr>Site Logistics &amp;  Risk Mitigation</vt:lpstr>
      <vt:lpstr>Global Launch Distribution</vt:lpstr>
      <vt:lpstr>The "Gold Standard" Site</vt:lpstr>
      <vt:lpstr>Payload &amp; Booster Optimisation</vt:lpstr>
      <vt:lpstr>STRATEGIC SYNTHESIS</vt:lpstr>
      <vt:lpstr>Model Accuracy Comparison</vt:lpstr>
      <vt:lpstr>Confusion Matrix  Analysis</vt:lpstr>
      <vt:lpstr>Predictive Conclusion</vt:lpstr>
      <vt:lpstr>The Business Strategy</vt:lpstr>
      <vt:lpstr>DATA  PROVENANCE</vt:lpstr>
      <vt:lpstr>Appendix A  Engineering &amp; Architecture</vt:lpstr>
      <vt:lpstr>Appendix B  References &amp; Tech Stack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Nauman Shahid</cp:lastModifiedBy>
  <cp:revision>87</cp:revision>
  <dcterms:modified xsi:type="dcterms:W3CDTF">2026-01-29T16:13:28Z</dcterms:modified>
</cp:coreProperties>
</file>